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Times Roman"/>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Times Roman"/>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Times Roman"/>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Times Roman"/>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Times Roman"/>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Times Roman"/>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Times Roman"/>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Times Roman"/>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Times Roman"/>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2" name="Shape 112"/>
          <p:cNvSpPr/>
          <p:nvPr>
            <p:ph type="sldImg"/>
          </p:nvPr>
        </p:nvSpPr>
        <p:spPr>
          <a:xfrm>
            <a:off x="1143000" y="685800"/>
            <a:ext cx="4572000" cy="3429000"/>
          </a:xfrm>
          <a:prstGeom prst="rect">
            <a:avLst/>
          </a:prstGeom>
        </p:spPr>
        <p:txBody>
          <a:bodyPr/>
          <a:lstStyle/>
          <a:p>
            <a:pPr/>
          </a:p>
        </p:txBody>
      </p:sp>
      <p:sp>
        <p:nvSpPr>
          <p:cNvPr id="113" name="Shape 11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Times Roman"/>
      </a:defRPr>
    </a:lvl1pPr>
    <a:lvl2pPr indent="228600" latinLnBrk="0">
      <a:defRPr sz="1400">
        <a:latin typeface="+mn-lt"/>
        <a:ea typeface="+mn-ea"/>
        <a:cs typeface="+mn-cs"/>
        <a:sym typeface="Times Roman"/>
      </a:defRPr>
    </a:lvl2pPr>
    <a:lvl3pPr indent="457200" latinLnBrk="0">
      <a:defRPr sz="1400">
        <a:latin typeface="+mn-lt"/>
        <a:ea typeface="+mn-ea"/>
        <a:cs typeface="+mn-cs"/>
        <a:sym typeface="Times Roman"/>
      </a:defRPr>
    </a:lvl3pPr>
    <a:lvl4pPr indent="685800" latinLnBrk="0">
      <a:defRPr sz="1400">
        <a:latin typeface="+mn-lt"/>
        <a:ea typeface="+mn-ea"/>
        <a:cs typeface="+mn-cs"/>
        <a:sym typeface="Times Roman"/>
      </a:defRPr>
    </a:lvl4pPr>
    <a:lvl5pPr indent="914400" latinLnBrk="0">
      <a:defRPr sz="1400">
        <a:latin typeface="+mn-lt"/>
        <a:ea typeface="+mn-ea"/>
        <a:cs typeface="+mn-cs"/>
        <a:sym typeface="Times Roman"/>
      </a:defRPr>
    </a:lvl5pPr>
    <a:lvl6pPr indent="1143000" latinLnBrk="0">
      <a:defRPr sz="1400">
        <a:latin typeface="+mn-lt"/>
        <a:ea typeface="+mn-ea"/>
        <a:cs typeface="+mn-cs"/>
        <a:sym typeface="Times Roman"/>
      </a:defRPr>
    </a:lvl6pPr>
    <a:lvl7pPr indent="1371600" latinLnBrk="0">
      <a:defRPr sz="1400">
        <a:latin typeface="+mn-lt"/>
        <a:ea typeface="+mn-ea"/>
        <a:cs typeface="+mn-cs"/>
        <a:sym typeface="Times Roman"/>
      </a:defRPr>
    </a:lvl7pPr>
    <a:lvl8pPr indent="1600200" latinLnBrk="0">
      <a:defRPr sz="1400">
        <a:latin typeface="+mn-lt"/>
        <a:ea typeface="+mn-ea"/>
        <a:cs typeface="+mn-cs"/>
        <a:sym typeface="Times Roman"/>
      </a:defRPr>
    </a:lvl8pPr>
    <a:lvl9pPr indent="1828800" latinLnBrk="0">
      <a:defRPr sz="1400">
        <a:latin typeface="+mn-lt"/>
        <a:ea typeface="+mn-ea"/>
        <a:cs typeface="+mn-cs"/>
        <a:sym typeface="Times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Title Text"/>
          <p:cNvSpPr txBox="1"/>
          <p:nvPr>
            <p:ph type="title"/>
          </p:nvPr>
        </p:nvSpPr>
        <p:spPr>
          <a:xfrm>
            <a:off x="1524000" y="1122362"/>
            <a:ext cx="9144000" cy="2387601"/>
          </a:xfrm>
          <a:prstGeom prst="rect">
            <a:avLst/>
          </a:prstGeom>
        </p:spPr>
        <p:txBody>
          <a:bodyPr anchor="b"/>
          <a:lstStyle>
            <a:lvl1pPr algn="ctr">
              <a:defRPr sz="6000"/>
            </a:lvl1pPr>
          </a:lstStyle>
          <a:p>
            <a:pPr/>
            <a:r>
              <a:t>Title Text</a:t>
            </a:r>
          </a:p>
        </p:txBody>
      </p:sp>
      <p:sp>
        <p:nvSpPr>
          <p:cNvPr id="12" name="Body Level One…"/>
          <p:cNvSpPr txBox="1"/>
          <p:nvPr>
            <p:ph type="body" sz="quarter" idx="1"/>
          </p:nvPr>
        </p:nvSpPr>
        <p:spPr>
          <a:xfrm>
            <a:off x="1524000" y="3602037"/>
            <a:ext cx="9144000" cy="1655763"/>
          </a:xfrm>
          <a:prstGeom prst="rect">
            <a:avLst/>
          </a:prstGeom>
        </p:spPr>
        <p:txBody>
          <a:bodyPr/>
          <a:lstStyle>
            <a:lvl1pPr marL="406400" indent="-355600" algn="ctr">
              <a:buClrTx/>
              <a:buSzTx/>
              <a:buFontTx/>
              <a:buNone/>
              <a:defRPr sz="2400"/>
            </a:lvl1pPr>
            <a:lvl2pPr marL="406400" indent="127000" algn="ctr">
              <a:buClrTx/>
              <a:buSzTx/>
              <a:buFontTx/>
              <a:buNone/>
              <a:defRPr sz="2400"/>
            </a:lvl2pPr>
            <a:lvl3pPr marL="406400" indent="609600" algn="ctr">
              <a:buClrTx/>
              <a:buSzTx/>
              <a:buFontTx/>
              <a:buNone/>
              <a:defRPr sz="2400"/>
            </a:lvl3pPr>
            <a:lvl4pPr marL="406400" indent="1079500" algn="ctr">
              <a:buClrTx/>
              <a:buSzTx/>
              <a:buFontTx/>
              <a:buNone/>
              <a:defRPr sz="2400"/>
            </a:lvl4pPr>
            <a:lvl5pPr marL="406400" indent="1536700" algn="ctr">
              <a:buClrTx/>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_TEXT">
    <p:spTree>
      <p:nvGrpSpPr>
        <p:cNvPr id="1" name=""/>
        <p:cNvGrpSpPr/>
        <p:nvPr/>
      </p:nvGrpSpPr>
      <p:grpSpPr>
        <a:xfrm>
          <a:off x="0" y="0"/>
          <a:ext cx="0" cy="0"/>
          <a:chOff x="0" y="0"/>
          <a:chExt cx="0" cy="0"/>
        </a:xfrm>
      </p:grpSpPr>
      <p:sp>
        <p:nvSpPr>
          <p:cNvPr id="95" name="Title Text"/>
          <p:cNvSpPr txBox="1"/>
          <p:nvPr>
            <p:ph type="title"/>
          </p:nvPr>
        </p:nvSpPr>
        <p:spPr>
          <a:prstGeom prst="rect">
            <a:avLst/>
          </a:prstGeom>
        </p:spPr>
        <p:txBody>
          <a:bodyPr/>
          <a:lstStyle/>
          <a:p>
            <a:pPr/>
            <a:r>
              <a:t>Title Text</a:t>
            </a:r>
          </a:p>
        </p:txBody>
      </p:sp>
      <p:sp>
        <p:nvSpPr>
          <p:cNvPr id="96" name="Body Level One…"/>
          <p:cNvSpPr txBox="1"/>
          <p:nvPr>
            <p:ph type="body" idx="1"/>
          </p:nvPr>
        </p:nvSpPr>
        <p:spPr>
          <a:xfrm rot="5400000">
            <a:off x="3920330" y="-1256506"/>
            <a:ext cx="4351339" cy="10515601"/>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_TITLE_AND_VERTICAL_TEXT">
    <p:spTree>
      <p:nvGrpSpPr>
        <p:cNvPr id="1" name=""/>
        <p:cNvGrpSpPr/>
        <p:nvPr/>
      </p:nvGrpSpPr>
      <p:grpSpPr>
        <a:xfrm>
          <a:off x="0" y="0"/>
          <a:ext cx="0" cy="0"/>
          <a:chOff x="0" y="0"/>
          <a:chExt cx="0" cy="0"/>
        </a:xfrm>
      </p:grpSpPr>
      <p:sp>
        <p:nvSpPr>
          <p:cNvPr id="104" name="Title Text"/>
          <p:cNvSpPr txBox="1"/>
          <p:nvPr>
            <p:ph type="title"/>
          </p:nvPr>
        </p:nvSpPr>
        <p:spPr>
          <a:xfrm rot="5400000">
            <a:off x="7133431" y="1956593"/>
            <a:ext cx="5811839" cy="2628901"/>
          </a:xfrm>
          <a:prstGeom prst="rect">
            <a:avLst/>
          </a:prstGeom>
        </p:spPr>
        <p:txBody>
          <a:bodyPr/>
          <a:lstStyle/>
          <a:p>
            <a:pPr/>
            <a:r>
              <a:t>Title Text</a:t>
            </a:r>
          </a:p>
        </p:txBody>
      </p:sp>
      <p:sp>
        <p:nvSpPr>
          <p:cNvPr id="105" name="Body Level One…"/>
          <p:cNvSpPr txBox="1"/>
          <p:nvPr>
            <p:ph type="body" idx="1"/>
          </p:nvPr>
        </p:nvSpPr>
        <p:spPr>
          <a:xfrm rot="5400000">
            <a:off x="1799431" y="-596107"/>
            <a:ext cx="5811838" cy="7734301"/>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BJECT">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_OBJECTS">
    <p:spTree>
      <p:nvGrpSpPr>
        <p:cNvPr id="1" name=""/>
        <p:cNvGrpSpPr/>
        <p:nvPr/>
      </p:nvGrpSpPr>
      <p:grpSpPr>
        <a:xfrm>
          <a:off x="0" y="0"/>
          <a:ext cx="0" cy="0"/>
          <a:chOff x="0" y="0"/>
          <a:chExt cx="0" cy="0"/>
        </a:xfrm>
      </p:grpSpPr>
      <p:sp>
        <p:nvSpPr>
          <p:cNvPr id="29" name="Title Text"/>
          <p:cNvSpPr txBox="1"/>
          <p:nvPr>
            <p:ph type="title"/>
          </p:nvPr>
        </p:nvSpPr>
        <p:spPr>
          <a:prstGeom prst="rect">
            <a:avLst/>
          </a:prstGeom>
        </p:spPr>
        <p:txBody>
          <a:bodyPr/>
          <a:lstStyle/>
          <a:p>
            <a:pPr/>
            <a:r>
              <a:t>Title Text</a:t>
            </a:r>
          </a:p>
        </p:txBody>
      </p:sp>
      <p:sp>
        <p:nvSpPr>
          <p:cNvPr id="30" name="Body Level One…"/>
          <p:cNvSpPr txBox="1"/>
          <p:nvPr>
            <p:ph type="body" sz="half" idx="1"/>
          </p:nvPr>
        </p:nvSpPr>
        <p:spPr>
          <a:xfrm>
            <a:off x="838200" y="1825625"/>
            <a:ext cx="5181600"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1" name="Google Shape;26;p27"/>
          <p:cNvSpPr txBox="1"/>
          <p:nvPr>
            <p:ph type="body" sz="half" idx="21"/>
          </p:nvPr>
        </p:nvSpPr>
        <p:spPr>
          <a:xfrm>
            <a:off x="6172200" y="1825625"/>
            <a:ext cx="5181600" cy="4351338"/>
          </a:xfrm>
          <a:prstGeom prst="rect">
            <a:avLst/>
          </a:prstGeom>
        </p:spPr>
        <p:txBody>
          <a:bodyPr/>
          <a:lstStyle/>
          <a:p>
            <a:pPr/>
          </a:p>
        </p:txBody>
      </p:sp>
      <p:sp>
        <p:nvSpPr>
          <p:cNvPr id="3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3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HEADER">
    <p:spTree>
      <p:nvGrpSpPr>
        <p:cNvPr id="1" name=""/>
        <p:cNvGrpSpPr/>
        <p:nvPr/>
      </p:nvGrpSpPr>
      <p:grpSpPr>
        <a:xfrm>
          <a:off x="0" y="0"/>
          <a:ext cx="0" cy="0"/>
          <a:chOff x="0" y="0"/>
          <a:chExt cx="0" cy="0"/>
        </a:xfrm>
      </p:grpSpPr>
      <p:sp>
        <p:nvSpPr>
          <p:cNvPr id="46" name="Title Text"/>
          <p:cNvSpPr txBox="1"/>
          <p:nvPr>
            <p:ph type="title"/>
          </p:nvPr>
        </p:nvSpPr>
        <p:spPr>
          <a:xfrm>
            <a:off x="831850" y="1709738"/>
            <a:ext cx="10515600" cy="2852737"/>
          </a:xfrm>
          <a:prstGeom prst="rect">
            <a:avLst/>
          </a:prstGeom>
        </p:spPr>
        <p:txBody>
          <a:bodyPr anchor="b"/>
          <a:lstStyle>
            <a:lvl1pPr>
              <a:defRPr sz="6000"/>
            </a:lvl1pPr>
          </a:lstStyle>
          <a:p>
            <a:pPr/>
            <a:r>
              <a:t>Title Text</a:t>
            </a:r>
          </a:p>
        </p:txBody>
      </p:sp>
      <p:sp>
        <p:nvSpPr>
          <p:cNvPr id="47" name="Body Level One…"/>
          <p:cNvSpPr txBox="1"/>
          <p:nvPr>
            <p:ph type="body" sz="quarter" idx="1"/>
          </p:nvPr>
        </p:nvSpPr>
        <p:spPr>
          <a:xfrm>
            <a:off x="831850" y="4589462"/>
            <a:ext cx="10515600" cy="1500188"/>
          </a:xfrm>
          <a:prstGeom prst="rect">
            <a:avLst/>
          </a:prstGeom>
        </p:spPr>
        <p:txBody>
          <a:bodyPr/>
          <a:lstStyle>
            <a:lvl1pPr marL="228600" indent="0">
              <a:buClrTx/>
              <a:buSzTx/>
              <a:buFontTx/>
              <a:buNone/>
              <a:defRPr sz="2400">
                <a:solidFill>
                  <a:srgbClr val="888888"/>
                </a:solidFill>
              </a:defRPr>
            </a:lvl1pPr>
            <a:lvl2pPr marL="228600" indent="457200">
              <a:buClrTx/>
              <a:buSzTx/>
              <a:buFontTx/>
              <a:buNone/>
              <a:defRPr sz="2400">
                <a:solidFill>
                  <a:srgbClr val="888888"/>
                </a:solidFill>
              </a:defRPr>
            </a:lvl2pPr>
            <a:lvl3pPr marL="228600" indent="914400">
              <a:buClrTx/>
              <a:buSzTx/>
              <a:buFontTx/>
              <a:buNone/>
              <a:defRPr sz="2400">
                <a:solidFill>
                  <a:srgbClr val="888888"/>
                </a:solidFill>
              </a:defRPr>
            </a:lvl3pPr>
            <a:lvl4pPr marL="228600" indent="1371600">
              <a:buClrTx/>
              <a:buSzTx/>
              <a:buFontTx/>
              <a:buNone/>
              <a:defRPr sz="2400">
                <a:solidFill>
                  <a:srgbClr val="888888"/>
                </a:solidFill>
              </a:defRPr>
            </a:lvl4pPr>
            <a:lvl5pPr marL="228600" indent="1828800">
              <a:buClrTx/>
              <a:buSzTx/>
              <a:buFontTx/>
              <a:buNone/>
              <a:defRPr sz="24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_OBJECTS_WITH_TEXT">
    <p:spTree>
      <p:nvGrpSpPr>
        <p:cNvPr id="1" name=""/>
        <p:cNvGrpSpPr/>
        <p:nvPr/>
      </p:nvGrpSpPr>
      <p:grpSpPr>
        <a:xfrm>
          <a:off x="0" y="0"/>
          <a:ext cx="0" cy="0"/>
          <a:chOff x="0" y="0"/>
          <a:chExt cx="0" cy="0"/>
        </a:xfrm>
      </p:grpSpPr>
      <p:sp>
        <p:nvSpPr>
          <p:cNvPr id="55" name="Title Text"/>
          <p:cNvSpPr txBox="1"/>
          <p:nvPr>
            <p:ph type="title"/>
          </p:nvPr>
        </p:nvSpPr>
        <p:spPr>
          <a:xfrm>
            <a:off x="839787" y="365125"/>
            <a:ext cx="10515601" cy="1325563"/>
          </a:xfrm>
          <a:prstGeom prst="rect">
            <a:avLst/>
          </a:prstGeom>
        </p:spPr>
        <p:txBody>
          <a:bodyPr/>
          <a:lstStyle/>
          <a:p>
            <a:pPr/>
            <a:r>
              <a:t>Title Text</a:t>
            </a:r>
          </a:p>
        </p:txBody>
      </p:sp>
      <p:sp>
        <p:nvSpPr>
          <p:cNvPr id="56" name="Body Level One…"/>
          <p:cNvSpPr txBox="1"/>
          <p:nvPr>
            <p:ph type="body" sz="quarter" idx="1"/>
          </p:nvPr>
        </p:nvSpPr>
        <p:spPr>
          <a:xfrm>
            <a:off x="839787" y="1681163"/>
            <a:ext cx="5157789" cy="823913"/>
          </a:xfrm>
          <a:prstGeom prst="rect">
            <a:avLst/>
          </a:prstGeom>
        </p:spPr>
        <p:txBody>
          <a:bodyPr anchor="b"/>
          <a:lstStyle>
            <a:lvl1pPr marL="228600" indent="0">
              <a:buClrTx/>
              <a:buSzTx/>
              <a:buFontTx/>
              <a:buNone/>
              <a:defRPr sz="2400"/>
            </a:lvl1pPr>
            <a:lvl2pPr marL="228600" indent="457200">
              <a:buClrTx/>
              <a:buSzTx/>
              <a:buFontTx/>
              <a:buNone/>
              <a:defRPr sz="2400"/>
            </a:lvl2pPr>
            <a:lvl3pPr marL="228600" indent="914400">
              <a:buClrTx/>
              <a:buSzTx/>
              <a:buFontTx/>
              <a:buNone/>
              <a:defRPr sz="2400"/>
            </a:lvl3pPr>
            <a:lvl4pPr marL="228600" indent="1371600">
              <a:buClrTx/>
              <a:buSzTx/>
              <a:buFontTx/>
              <a:buNone/>
              <a:defRPr sz="2400"/>
            </a:lvl4pPr>
            <a:lvl5pPr marL="228600" indent="1828800">
              <a:buClrTx/>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57" name="Google Shape;43;p30"/>
          <p:cNvSpPr txBox="1"/>
          <p:nvPr>
            <p:ph type="body" sz="half" idx="21"/>
          </p:nvPr>
        </p:nvSpPr>
        <p:spPr>
          <a:xfrm>
            <a:off x="839787" y="2505075"/>
            <a:ext cx="5157789" cy="3684588"/>
          </a:xfrm>
          <a:prstGeom prst="rect">
            <a:avLst/>
          </a:prstGeom>
        </p:spPr>
        <p:txBody>
          <a:bodyPr/>
          <a:lstStyle/>
          <a:p>
            <a:pPr/>
          </a:p>
        </p:txBody>
      </p:sp>
      <p:sp>
        <p:nvSpPr>
          <p:cNvPr id="58" name="Google Shape;44;p30"/>
          <p:cNvSpPr txBox="1"/>
          <p:nvPr>
            <p:ph type="body" sz="quarter" idx="22"/>
          </p:nvPr>
        </p:nvSpPr>
        <p:spPr>
          <a:xfrm>
            <a:off x="6172200" y="1681163"/>
            <a:ext cx="5183188" cy="823913"/>
          </a:xfrm>
          <a:prstGeom prst="rect">
            <a:avLst/>
          </a:prstGeom>
        </p:spPr>
        <p:txBody>
          <a:bodyPr anchor="b"/>
          <a:lstStyle/>
          <a:p>
            <a:pPr marL="228600" indent="0">
              <a:buClrTx/>
              <a:buSzTx/>
              <a:buFontTx/>
              <a:buNone/>
              <a:defRPr sz="2400"/>
            </a:pPr>
          </a:p>
        </p:txBody>
      </p:sp>
      <p:sp>
        <p:nvSpPr>
          <p:cNvPr id="59" name="Google Shape;45;p30"/>
          <p:cNvSpPr txBox="1"/>
          <p:nvPr>
            <p:ph type="body" sz="half" idx="23"/>
          </p:nvPr>
        </p:nvSpPr>
        <p:spPr>
          <a:xfrm>
            <a:off x="6172200" y="2505075"/>
            <a:ext cx="5183188" cy="3684588"/>
          </a:xfrm>
          <a:prstGeom prst="rect">
            <a:avLst/>
          </a:prstGeom>
        </p:spPr>
        <p:txBody>
          <a:bodyPr/>
          <a:lstStyle/>
          <a:p>
            <a:pPr/>
          </a:p>
        </p:txBody>
      </p:sp>
      <p:sp>
        <p:nvSpPr>
          <p:cNvPr id="6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
    <p:spTree>
      <p:nvGrpSpPr>
        <p:cNvPr id="1" name=""/>
        <p:cNvGrpSpPr/>
        <p:nvPr/>
      </p:nvGrpSpPr>
      <p:grpSpPr>
        <a:xfrm>
          <a:off x="0" y="0"/>
          <a:ext cx="0" cy="0"/>
          <a:chOff x="0" y="0"/>
          <a:chExt cx="0" cy="0"/>
        </a:xfrm>
      </p:grpSpPr>
      <p:sp>
        <p:nvSpPr>
          <p:cNvPr id="67" name="Title Text"/>
          <p:cNvSpPr txBox="1"/>
          <p:nvPr>
            <p:ph type="title"/>
          </p:nvPr>
        </p:nvSpPr>
        <p:spPr>
          <a:prstGeom prst="rect">
            <a:avLst/>
          </a:prstGeom>
        </p:spPr>
        <p:txBody>
          <a:bodyPr/>
          <a:lstStyle/>
          <a:p>
            <a:pPr/>
            <a:r>
              <a:t>Title Text</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BJECT_WITH_CAPTION_TEXT">
    <p:spTree>
      <p:nvGrpSpPr>
        <p:cNvPr id="1" name=""/>
        <p:cNvGrpSpPr/>
        <p:nvPr/>
      </p:nvGrpSpPr>
      <p:grpSpPr>
        <a:xfrm>
          <a:off x="0" y="0"/>
          <a:ext cx="0" cy="0"/>
          <a:chOff x="0" y="0"/>
          <a:chExt cx="0" cy="0"/>
        </a:xfrm>
      </p:grpSpPr>
      <p:sp>
        <p:nvSpPr>
          <p:cNvPr id="75" name="Title Text"/>
          <p:cNvSpPr txBox="1"/>
          <p:nvPr>
            <p:ph type="title"/>
          </p:nvPr>
        </p:nvSpPr>
        <p:spPr>
          <a:xfrm>
            <a:off x="839787" y="457200"/>
            <a:ext cx="3932239" cy="1600200"/>
          </a:xfrm>
          <a:prstGeom prst="rect">
            <a:avLst/>
          </a:prstGeom>
        </p:spPr>
        <p:txBody>
          <a:bodyPr anchor="b"/>
          <a:lstStyle>
            <a:lvl1pPr>
              <a:defRPr sz="3200"/>
            </a:lvl1pPr>
          </a:lstStyle>
          <a:p>
            <a:pPr/>
            <a:r>
              <a:t>Title Text</a:t>
            </a:r>
          </a:p>
        </p:txBody>
      </p:sp>
      <p:sp>
        <p:nvSpPr>
          <p:cNvPr id="76" name="Body Level One…"/>
          <p:cNvSpPr txBox="1"/>
          <p:nvPr>
            <p:ph type="body" sz="half" idx="1"/>
          </p:nvPr>
        </p:nvSpPr>
        <p:spPr>
          <a:xfrm>
            <a:off x="5183187" y="987425"/>
            <a:ext cx="6172201" cy="4873625"/>
          </a:xfrm>
          <a:prstGeom prst="rect">
            <a:avLst/>
          </a:prstGeom>
        </p:spPr>
        <p:txBody>
          <a:bodyPr/>
          <a:lstStyle>
            <a:lvl1pPr indent="-431800">
              <a:buSzPts val="3200"/>
              <a:defRPr sz="3200"/>
            </a:lvl1pPr>
            <a:lvl2pPr marL="972457" indent="-464457">
              <a:buSzPts val="3200"/>
              <a:defRPr sz="3200"/>
            </a:lvl2pPr>
            <a:lvl3pPr marL="1498600" indent="-508000">
              <a:buSzPts val="3200"/>
              <a:defRPr sz="3200"/>
            </a:lvl3pPr>
            <a:lvl4pPr marL="2042160" indent="-568960">
              <a:buSzPts val="3200"/>
              <a:defRPr sz="3200"/>
            </a:lvl4pPr>
            <a:lvl5pPr marL="2499360" indent="-568960">
              <a:buSzPts val="3200"/>
              <a:defRPr sz="3200"/>
            </a:lvl5pPr>
          </a:lstStyle>
          <a:p>
            <a:pPr/>
            <a:r>
              <a:t>Body Level One</a:t>
            </a:r>
          </a:p>
          <a:p>
            <a:pPr lvl="1"/>
            <a:r>
              <a:t>Body Level Two</a:t>
            </a:r>
          </a:p>
          <a:p>
            <a:pPr lvl="2"/>
            <a:r>
              <a:t>Body Level Three</a:t>
            </a:r>
          </a:p>
          <a:p>
            <a:pPr lvl="3"/>
            <a:r>
              <a:t>Body Level Four</a:t>
            </a:r>
          </a:p>
          <a:p>
            <a:pPr lvl="4"/>
            <a:r>
              <a:t>Body Level Five</a:t>
            </a:r>
          </a:p>
        </p:txBody>
      </p:sp>
      <p:sp>
        <p:nvSpPr>
          <p:cNvPr id="77" name="Google Shape;57;p32"/>
          <p:cNvSpPr txBox="1"/>
          <p:nvPr>
            <p:ph type="body" sz="quarter" idx="21"/>
          </p:nvPr>
        </p:nvSpPr>
        <p:spPr>
          <a:xfrm>
            <a:off x="839787" y="2057400"/>
            <a:ext cx="3932239" cy="3811588"/>
          </a:xfrm>
          <a:prstGeom prst="rect">
            <a:avLst/>
          </a:prstGeom>
        </p:spPr>
        <p:txBody>
          <a:bodyPr/>
          <a:lstStyle/>
          <a:p>
            <a:pPr marL="228600" indent="0">
              <a:buClrTx/>
              <a:buSzTx/>
              <a:buFontTx/>
              <a:buNone/>
              <a:defRPr sz="1600"/>
            </a:pP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_WITH_CAPTION_TEXT">
    <p:spTree>
      <p:nvGrpSpPr>
        <p:cNvPr id="1" name=""/>
        <p:cNvGrpSpPr/>
        <p:nvPr/>
      </p:nvGrpSpPr>
      <p:grpSpPr>
        <a:xfrm>
          <a:off x="0" y="0"/>
          <a:ext cx="0" cy="0"/>
          <a:chOff x="0" y="0"/>
          <a:chExt cx="0" cy="0"/>
        </a:xfrm>
      </p:grpSpPr>
      <p:sp>
        <p:nvSpPr>
          <p:cNvPr id="85" name="Title Text"/>
          <p:cNvSpPr txBox="1"/>
          <p:nvPr>
            <p:ph type="title"/>
          </p:nvPr>
        </p:nvSpPr>
        <p:spPr>
          <a:xfrm>
            <a:off x="839787" y="457200"/>
            <a:ext cx="3932239" cy="1600200"/>
          </a:xfrm>
          <a:prstGeom prst="rect">
            <a:avLst/>
          </a:prstGeom>
        </p:spPr>
        <p:txBody>
          <a:bodyPr anchor="b"/>
          <a:lstStyle>
            <a:lvl1pPr>
              <a:defRPr sz="3200"/>
            </a:lvl1pPr>
          </a:lstStyle>
          <a:p>
            <a:pPr/>
            <a:r>
              <a:t>Title Text</a:t>
            </a:r>
          </a:p>
        </p:txBody>
      </p:sp>
      <p:sp>
        <p:nvSpPr>
          <p:cNvPr id="86" name="Google Shape;63;p33"/>
          <p:cNvSpPr/>
          <p:nvPr>
            <p:ph type="pic" sz="half" idx="21"/>
          </p:nvPr>
        </p:nvSpPr>
        <p:spPr>
          <a:xfrm>
            <a:off x="5183187" y="987425"/>
            <a:ext cx="6172201" cy="4873625"/>
          </a:xfrm>
          <a:prstGeom prst="rect">
            <a:avLst/>
          </a:prstGeom>
        </p:spPr>
        <p:txBody>
          <a:bodyPr lIns="91439" tIns="45719" rIns="91439" bIns="45719">
            <a:noAutofit/>
          </a:bodyPr>
          <a:lstStyle/>
          <a:p>
            <a:pPr/>
          </a:p>
        </p:txBody>
      </p:sp>
      <p:sp>
        <p:nvSpPr>
          <p:cNvPr id="87" name="Body Level One…"/>
          <p:cNvSpPr txBox="1"/>
          <p:nvPr>
            <p:ph type="body" sz="quarter" idx="1"/>
          </p:nvPr>
        </p:nvSpPr>
        <p:spPr>
          <a:xfrm>
            <a:off x="839787" y="2057400"/>
            <a:ext cx="3932239" cy="3811588"/>
          </a:xfrm>
          <a:prstGeom prst="rect">
            <a:avLst/>
          </a:prstGeom>
        </p:spPr>
        <p:txBody>
          <a:bodyPr/>
          <a:lstStyle>
            <a:lvl1pPr marL="228600" indent="0">
              <a:buClrTx/>
              <a:buSzTx/>
              <a:buFontTx/>
              <a:buNone/>
              <a:defRPr sz="1600"/>
            </a:lvl1pPr>
            <a:lvl2pPr marL="228600" indent="457200">
              <a:buClrTx/>
              <a:buSzTx/>
              <a:buFontTx/>
              <a:buNone/>
              <a:defRPr sz="1600"/>
            </a:lvl2pPr>
            <a:lvl3pPr marL="228600" indent="914400">
              <a:buClrTx/>
              <a:buSzTx/>
              <a:buFontTx/>
              <a:buNone/>
              <a:defRPr sz="1600"/>
            </a:lvl3pPr>
            <a:lvl4pPr marL="228600" indent="1371600">
              <a:buClrTx/>
              <a:buSzTx/>
              <a:buFontTx/>
              <a:buNone/>
              <a:defRPr sz="1600"/>
            </a:lvl4pPr>
            <a:lvl5pPr marL="228600" indent="1828800">
              <a:buClrTx/>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normAutofit fontScale="100000" lnSpcReduction="0"/>
          </a:bodyPr>
          <a:lstStyle/>
          <a:p>
            <a:pPr/>
            <a:r>
              <a:t>Title Text</a:t>
            </a:r>
          </a:p>
        </p:txBody>
      </p:sp>
      <p:sp>
        <p:nvSpPr>
          <p:cNvPr id="3" name="Body Level One…"/>
          <p:cNvSpPr txBox="1"/>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046400" y="6385262"/>
            <a:ext cx="307401" cy="307301"/>
          </a:xfrm>
          <a:prstGeom prst="rect">
            <a:avLst/>
          </a:prstGeom>
          <a:ln w="12700">
            <a:miter lim="400000"/>
          </a:ln>
        </p:spPr>
        <p:txBody>
          <a:bodyPr wrap="none" lIns="45699" tIns="45699" rIns="45699" bIns="45699" anchor="ctr">
            <a:spAutoFit/>
          </a:bodyPr>
          <a:lstStyle>
            <a:lvl1pPr algn="r">
              <a:defRPr sz="1200">
                <a:solidFill>
                  <a:srgbClr val="888888"/>
                </a:solidFill>
                <a:latin typeface="Arial Black"/>
                <a:ea typeface="Arial Black"/>
                <a:cs typeface="Arial Black"/>
                <a:sym typeface="Arial Black"/>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Arial Black"/>
          <a:ea typeface="Arial Black"/>
          <a:cs typeface="Arial Black"/>
          <a:sym typeface="Arial Black"/>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Arial Black"/>
          <a:ea typeface="Arial Black"/>
          <a:cs typeface="Arial Black"/>
          <a:sym typeface="Arial Black"/>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Arial Black"/>
          <a:ea typeface="Arial Black"/>
          <a:cs typeface="Arial Black"/>
          <a:sym typeface="Arial Black"/>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Arial Black"/>
          <a:ea typeface="Arial Black"/>
          <a:cs typeface="Arial Black"/>
          <a:sym typeface="Arial Black"/>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Arial Black"/>
          <a:ea typeface="Arial Black"/>
          <a:cs typeface="Arial Black"/>
          <a:sym typeface="Arial Black"/>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Arial Black"/>
          <a:ea typeface="Arial Black"/>
          <a:cs typeface="Arial Black"/>
          <a:sym typeface="Arial Black"/>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Arial Black"/>
          <a:ea typeface="Arial Black"/>
          <a:cs typeface="Arial Black"/>
          <a:sym typeface="Arial Black"/>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Arial Black"/>
          <a:ea typeface="Arial Black"/>
          <a:cs typeface="Arial Black"/>
          <a:sym typeface="Arial Black"/>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Arial Black"/>
          <a:ea typeface="Arial Black"/>
          <a:cs typeface="Arial Black"/>
          <a:sym typeface="Arial Black"/>
        </a:defRPr>
      </a:lvl9pPr>
    </p:titleStyle>
    <p:bodyStyle>
      <a:lvl1pPr marL="457200" marR="0" indent="-342900" algn="l" defTabSz="914400" rtl="0" latinLnBrk="0">
        <a:lnSpc>
          <a:spcPct val="90000"/>
        </a:lnSpc>
        <a:spcBef>
          <a:spcPts val="1000"/>
        </a:spcBef>
        <a:spcAft>
          <a:spcPts val="0"/>
        </a:spcAft>
        <a:buClr>
          <a:srgbClr val="000000"/>
        </a:buClr>
        <a:buSzPts val="2800"/>
        <a:buFont typeface="Times Roman"/>
        <a:buChar char="•"/>
        <a:tabLst/>
        <a:defRPr b="0" baseline="0" cap="none" i="0" spc="0" strike="noStrike" sz="2800" u="none">
          <a:solidFill>
            <a:srgbClr val="000000"/>
          </a:solidFill>
          <a:uFillTx/>
          <a:latin typeface="Arial Black"/>
          <a:ea typeface="Arial Black"/>
          <a:cs typeface="Arial Black"/>
          <a:sym typeface="Arial Black"/>
        </a:defRPr>
      </a:lvl1pPr>
      <a:lvl2pPr marL="971550" marR="0" indent="-400050" algn="l" defTabSz="914400" rtl="0" latinLnBrk="0">
        <a:lnSpc>
          <a:spcPct val="90000"/>
        </a:lnSpc>
        <a:spcBef>
          <a:spcPts val="1000"/>
        </a:spcBef>
        <a:spcAft>
          <a:spcPts val="0"/>
        </a:spcAft>
        <a:buClr>
          <a:srgbClr val="000000"/>
        </a:buClr>
        <a:buSzPts val="2800"/>
        <a:buFont typeface="Times Roman"/>
        <a:buChar char="•"/>
        <a:tabLst/>
        <a:defRPr b="0" baseline="0" cap="none" i="0" spc="0" strike="noStrike" sz="2800" u="none">
          <a:solidFill>
            <a:srgbClr val="000000"/>
          </a:solidFill>
          <a:uFillTx/>
          <a:latin typeface="Arial Black"/>
          <a:ea typeface="Arial Black"/>
          <a:cs typeface="Arial Black"/>
          <a:sym typeface="Arial Black"/>
        </a:defRPr>
      </a:lvl2pPr>
      <a:lvl3pPr marL="1508760" marR="0" indent="-480060" algn="l" defTabSz="914400" rtl="0" latinLnBrk="0">
        <a:lnSpc>
          <a:spcPct val="90000"/>
        </a:lnSpc>
        <a:spcBef>
          <a:spcPts val="1000"/>
        </a:spcBef>
        <a:spcAft>
          <a:spcPts val="0"/>
        </a:spcAft>
        <a:buClr>
          <a:srgbClr val="000000"/>
        </a:buClr>
        <a:buSzPts val="2800"/>
        <a:buFont typeface="Times Roman"/>
        <a:buChar char="•"/>
        <a:tabLst/>
        <a:defRPr b="0" baseline="0" cap="none" i="0" spc="0" strike="noStrike" sz="2800" u="none">
          <a:solidFill>
            <a:srgbClr val="000000"/>
          </a:solidFill>
          <a:uFillTx/>
          <a:latin typeface="Arial Black"/>
          <a:ea typeface="Arial Black"/>
          <a:cs typeface="Arial Black"/>
          <a:sym typeface="Arial Black"/>
        </a:defRPr>
      </a:lvl3pPr>
      <a:lvl4pPr marL="2019300" marR="0" indent="-533400" algn="l" defTabSz="914400" rtl="0" latinLnBrk="0">
        <a:lnSpc>
          <a:spcPct val="90000"/>
        </a:lnSpc>
        <a:spcBef>
          <a:spcPts val="1000"/>
        </a:spcBef>
        <a:spcAft>
          <a:spcPts val="0"/>
        </a:spcAft>
        <a:buClr>
          <a:srgbClr val="000000"/>
        </a:buClr>
        <a:buSzPts val="2800"/>
        <a:buFont typeface="Times Roman"/>
        <a:buChar char="•"/>
        <a:tabLst/>
        <a:defRPr b="0" baseline="0" cap="none" i="0" spc="0" strike="noStrike" sz="2800" u="none">
          <a:solidFill>
            <a:srgbClr val="000000"/>
          </a:solidFill>
          <a:uFillTx/>
          <a:latin typeface="Arial Black"/>
          <a:ea typeface="Arial Black"/>
          <a:cs typeface="Arial Black"/>
          <a:sym typeface="Arial Black"/>
        </a:defRPr>
      </a:lvl4pPr>
      <a:lvl5pPr marL="2476500" marR="0" indent="-533400" algn="l" defTabSz="914400" rtl="0" latinLnBrk="0">
        <a:lnSpc>
          <a:spcPct val="90000"/>
        </a:lnSpc>
        <a:spcBef>
          <a:spcPts val="1000"/>
        </a:spcBef>
        <a:spcAft>
          <a:spcPts val="0"/>
        </a:spcAft>
        <a:buClr>
          <a:srgbClr val="000000"/>
        </a:buClr>
        <a:buSzPts val="2800"/>
        <a:buFont typeface="Times Roman"/>
        <a:buChar char="•"/>
        <a:tabLst/>
        <a:defRPr b="0" baseline="0" cap="none" i="0" spc="0" strike="noStrike" sz="2800" u="none">
          <a:solidFill>
            <a:srgbClr val="000000"/>
          </a:solidFill>
          <a:uFillTx/>
          <a:latin typeface="Arial Black"/>
          <a:ea typeface="Arial Black"/>
          <a:cs typeface="Arial Black"/>
          <a:sym typeface="Arial Black"/>
        </a:defRPr>
      </a:lvl5pPr>
      <a:lvl6pPr marL="2933700" marR="0" indent="-533400" algn="l" defTabSz="914400" rtl="0" latinLnBrk="0">
        <a:lnSpc>
          <a:spcPct val="90000"/>
        </a:lnSpc>
        <a:spcBef>
          <a:spcPts val="1000"/>
        </a:spcBef>
        <a:spcAft>
          <a:spcPts val="0"/>
        </a:spcAft>
        <a:buClr>
          <a:srgbClr val="000000"/>
        </a:buClr>
        <a:buSzPts val="2800"/>
        <a:buFont typeface="Times Roman"/>
        <a:buChar char="•"/>
        <a:tabLst/>
        <a:defRPr b="0" baseline="0" cap="none" i="0" spc="0" strike="noStrike" sz="2800" u="none">
          <a:solidFill>
            <a:srgbClr val="000000"/>
          </a:solidFill>
          <a:uFillTx/>
          <a:latin typeface="Arial Black"/>
          <a:ea typeface="Arial Black"/>
          <a:cs typeface="Arial Black"/>
          <a:sym typeface="Arial Black"/>
        </a:defRPr>
      </a:lvl6pPr>
      <a:lvl7pPr marL="3390900" marR="0" indent="-533400" algn="l" defTabSz="914400" rtl="0" latinLnBrk="0">
        <a:lnSpc>
          <a:spcPct val="90000"/>
        </a:lnSpc>
        <a:spcBef>
          <a:spcPts val="1000"/>
        </a:spcBef>
        <a:spcAft>
          <a:spcPts val="0"/>
        </a:spcAft>
        <a:buClr>
          <a:srgbClr val="000000"/>
        </a:buClr>
        <a:buSzPts val="2800"/>
        <a:buFont typeface="Times Roman"/>
        <a:buChar char="•"/>
        <a:tabLst/>
        <a:defRPr b="0" baseline="0" cap="none" i="0" spc="0" strike="noStrike" sz="2800" u="none">
          <a:solidFill>
            <a:srgbClr val="000000"/>
          </a:solidFill>
          <a:uFillTx/>
          <a:latin typeface="Arial Black"/>
          <a:ea typeface="Arial Black"/>
          <a:cs typeface="Arial Black"/>
          <a:sym typeface="Arial Black"/>
        </a:defRPr>
      </a:lvl7pPr>
      <a:lvl8pPr marL="3848100" marR="0" indent="-533400" algn="l" defTabSz="914400" rtl="0" latinLnBrk="0">
        <a:lnSpc>
          <a:spcPct val="90000"/>
        </a:lnSpc>
        <a:spcBef>
          <a:spcPts val="1000"/>
        </a:spcBef>
        <a:spcAft>
          <a:spcPts val="0"/>
        </a:spcAft>
        <a:buClr>
          <a:srgbClr val="000000"/>
        </a:buClr>
        <a:buSzPts val="2800"/>
        <a:buFont typeface="Times Roman"/>
        <a:buChar char="•"/>
        <a:tabLst/>
        <a:defRPr b="0" baseline="0" cap="none" i="0" spc="0" strike="noStrike" sz="2800" u="none">
          <a:solidFill>
            <a:srgbClr val="000000"/>
          </a:solidFill>
          <a:uFillTx/>
          <a:latin typeface="Arial Black"/>
          <a:ea typeface="Arial Black"/>
          <a:cs typeface="Arial Black"/>
          <a:sym typeface="Arial Black"/>
        </a:defRPr>
      </a:lvl8pPr>
      <a:lvl9pPr marL="4305300" marR="0" indent="-533400" algn="l" defTabSz="914400" rtl="0" latinLnBrk="0">
        <a:lnSpc>
          <a:spcPct val="90000"/>
        </a:lnSpc>
        <a:spcBef>
          <a:spcPts val="1000"/>
        </a:spcBef>
        <a:spcAft>
          <a:spcPts val="0"/>
        </a:spcAft>
        <a:buClr>
          <a:srgbClr val="000000"/>
        </a:buClr>
        <a:buSzPts val="2800"/>
        <a:buFont typeface="Times Roman"/>
        <a:buChar char="•"/>
        <a:tabLst/>
        <a:defRPr b="0" baseline="0" cap="none" i="0" spc="0" strike="noStrike" sz="2800" u="none">
          <a:solidFill>
            <a:srgbClr val="000000"/>
          </a:solidFill>
          <a:uFillTx/>
          <a:latin typeface="Arial Black"/>
          <a:ea typeface="Arial Black"/>
          <a:cs typeface="Arial Black"/>
          <a:sym typeface="Arial Black"/>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Black"/>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Black"/>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Black"/>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Black"/>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Black"/>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Black"/>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Black"/>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Black"/>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Black"/>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 Id="rId3" Type="http://schemas.openxmlformats.org/officeDocument/2006/relationships/image" Target="../media/image1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 Id="rId3" Type="http://schemas.openxmlformats.org/officeDocument/2006/relationships/image" Target="../media/image20.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 Id="rId3" Type="http://schemas.openxmlformats.org/officeDocument/2006/relationships/image" Target="../media/image2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png"/><Relationship Id="rId3" Type="http://schemas.openxmlformats.org/officeDocument/2006/relationships/image" Target="../media/image27.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hyperlink" Target="https://www.kaggle.com/datasets/jessemostipak/hotel-booking-demand"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36.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1.png"/><Relationship Id="rId3" Type="http://schemas.openxmlformats.org/officeDocument/2006/relationships/image" Target="../media/image42.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s://www.sciencedirect.com/science/article/pii/S2352340918315191" TargetMode="External"/></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image" Target="../media/image1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 Id="rId3" Type="http://schemas.openxmlformats.org/officeDocument/2006/relationships/image" Target="../media/image1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15" name="h1.png" descr="h1.png"/>
          <p:cNvPicPr>
            <a:picLocks noChangeAspect="1"/>
          </p:cNvPicPr>
          <p:nvPr/>
        </p:nvPicPr>
        <p:blipFill>
          <a:blip r:embed="rId3">
            <a:extLst/>
          </a:blip>
          <a:stretch>
            <a:fillRect/>
          </a:stretch>
        </p:blipFill>
        <p:spPr>
          <a:xfrm>
            <a:off x="-106796" y="-9408"/>
            <a:ext cx="12659592" cy="6876816"/>
          </a:xfrm>
          <a:prstGeom prst="rect">
            <a:avLst/>
          </a:prstGeom>
          <a:ln w="12700">
            <a:miter lim="400000"/>
          </a:ln>
        </p:spPr>
      </p:pic>
      <p:sp>
        <p:nvSpPr>
          <p:cNvPr id="116" name="Google Shape;84;p1"/>
          <p:cNvSpPr txBox="1"/>
          <p:nvPr>
            <p:ph type="ctrTitle"/>
          </p:nvPr>
        </p:nvSpPr>
        <p:spPr>
          <a:xfrm>
            <a:off x="2355834" y="678592"/>
            <a:ext cx="7480332" cy="1953199"/>
          </a:xfrm>
          <a:prstGeom prst="rect">
            <a:avLst/>
          </a:prstGeom>
        </p:spPr>
        <p:txBody>
          <a:bodyPr/>
          <a:lstStyle/>
          <a:p>
            <a:pPr defTabSz="786384">
              <a:defRPr sz="4644">
                <a:solidFill>
                  <a:srgbClr val="FFFFFF"/>
                </a:solidFill>
                <a:latin typeface="Times New Roman"/>
                <a:ea typeface="Times New Roman"/>
                <a:cs typeface="Times New Roman"/>
                <a:sym typeface="Times New Roman"/>
              </a:defRPr>
            </a:pPr>
            <a:r>
              <a:t>Exploratory Data Analysis and Model Building on </a:t>
            </a:r>
            <a:br/>
            <a:r>
              <a:t>Hotel Dataset.</a:t>
            </a:r>
          </a:p>
        </p:txBody>
      </p:sp>
      <p:sp>
        <p:nvSpPr>
          <p:cNvPr id="117" name="Ornament 16"/>
          <p:cNvSpPr/>
          <p:nvPr/>
        </p:nvSpPr>
        <p:spPr>
          <a:xfrm>
            <a:off x="3882169" y="2515293"/>
            <a:ext cx="4427662" cy="472747"/>
          </a:xfrm>
          <a:custGeom>
            <a:avLst/>
            <a:gdLst/>
            <a:ahLst/>
            <a:cxnLst>
              <a:cxn ang="0">
                <a:pos x="wd2" y="hd2"/>
              </a:cxn>
              <a:cxn ang="5400000">
                <a:pos x="wd2" y="hd2"/>
              </a:cxn>
              <a:cxn ang="10800000">
                <a:pos x="wd2" y="hd2"/>
              </a:cxn>
              <a:cxn ang="16200000">
                <a:pos x="wd2" y="hd2"/>
              </a:cxn>
            </a:cxnLst>
            <a:rect l="0" t="0" r="r" b="b"/>
            <a:pathLst>
              <a:path w="21600" h="16007" fill="norm" stroke="1" extrusionOk="0">
                <a:moveTo>
                  <a:pt x="9472" y="21"/>
                </a:moveTo>
                <a:cubicBezTo>
                  <a:pt x="9223" y="53"/>
                  <a:pt x="8975" y="641"/>
                  <a:pt x="8772" y="1801"/>
                </a:cubicBezTo>
                <a:cubicBezTo>
                  <a:pt x="8137" y="-1445"/>
                  <a:pt x="7234" y="1021"/>
                  <a:pt x="7074" y="6181"/>
                </a:cubicBezTo>
                <a:cubicBezTo>
                  <a:pt x="7070" y="6301"/>
                  <a:pt x="7067" y="6425"/>
                  <a:pt x="7064" y="6545"/>
                </a:cubicBezTo>
                <a:cubicBezTo>
                  <a:pt x="3830" y="6672"/>
                  <a:pt x="1931" y="6955"/>
                  <a:pt x="24" y="7259"/>
                </a:cubicBezTo>
                <a:cubicBezTo>
                  <a:pt x="10" y="7263"/>
                  <a:pt x="0" y="7349"/>
                  <a:pt x="0" y="7446"/>
                </a:cubicBezTo>
                <a:lnTo>
                  <a:pt x="0" y="8477"/>
                </a:lnTo>
                <a:cubicBezTo>
                  <a:pt x="0" y="8574"/>
                  <a:pt x="10" y="8649"/>
                  <a:pt x="24" y="8653"/>
                </a:cubicBezTo>
                <a:cubicBezTo>
                  <a:pt x="2070" y="8979"/>
                  <a:pt x="3801" y="9240"/>
                  <a:pt x="7072" y="9367"/>
                </a:cubicBezTo>
                <a:cubicBezTo>
                  <a:pt x="7243" y="14966"/>
                  <a:pt x="8249" y="17172"/>
                  <a:pt x="8848" y="13068"/>
                </a:cubicBezTo>
                <a:cubicBezTo>
                  <a:pt x="9572" y="8106"/>
                  <a:pt x="9322" y="9816"/>
                  <a:pt x="9376" y="9449"/>
                </a:cubicBezTo>
                <a:cubicBezTo>
                  <a:pt x="9794" y="12417"/>
                  <a:pt x="10494" y="19166"/>
                  <a:pt x="11426" y="14286"/>
                </a:cubicBezTo>
                <a:cubicBezTo>
                  <a:pt x="11850" y="16535"/>
                  <a:pt x="12432" y="16401"/>
                  <a:pt x="12832" y="14134"/>
                </a:cubicBezTo>
                <a:cubicBezTo>
                  <a:pt x="13467" y="17338"/>
                  <a:pt x="14364" y="14891"/>
                  <a:pt x="14524" y="9730"/>
                </a:cubicBezTo>
                <a:cubicBezTo>
                  <a:pt x="14528" y="9610"/>
                  <a:pt x="14531" y="9487"/>
                  <a:pt x="14534" y="9367"/>
                </a:cubicBezTo>
                <a:cubicBezTo>
                  <a:pt x="17341" y="9258"/>
                  <a:pt x="19089" y="9035"/>
                  <a:pt x="21575" y="8641"/>
                </a:cubicBezTo>
                <a:cubicBezTo>
                  <a:pt x="21589" y="8637"/>
                  <a:pt x="21600" y="8563"/>
                  <a:pt x="21600" y="8465"/>
                </a:cubicBezTo>
                <a:lnTo>
                  <a:pt x="21600" y="7435"/>
                </a:lnTo>
                <a:cubicBezTo>
                  <a:pt x="21600" y="7337"/>
                  <a:pt x="21590" y="7263"/>
                  <a:pt x="21576" y="7259"/>
                </a:cubicBezTo>
                <a:cubicBezTo>
                  <a:pt x="21279" y="7214"/>
                  <a:pt x="18303" y="6694"/>
                  <a:pt x="14528" y="6545"/>
                </a:cubicBezTo>
                <a:cubicBezTo>
                  <a:pt x="14357" y="934"/>
                  <a:pt x="13349" y="-1260"/>
                  <a:pt x="12751" y="2843"/>
                </a:cubicBezTo>
                <a:cubicBezTo>
                  <a:pt x="12026" y="7806"/>
                  <a:pt x="12277" y="6095"/>
                  <a:pt x="12223" y="6463"/>
                </a:cubicBezTo>
                <a:cubicBezTo>
                  <a:pt x="12091" y="5529"/>
                  <a:pt x="11785" y="3355"/>
                  <a:pt x="11654" y="2422"/>
                </a:cubicBezTo>
                <a:cubicBezTo>
                  <a:pt x="11648" y="2407"/>
                  <a:pt x="10958" y="-2434"/>
                  <a:pt x="10177" y="1614"/>
                </a:cubicBezTo>
                <a:cubicBezTo>
                  <a:pt x="9969" y="521"/>
                  <a:pt x="9721" y="-11"/>
                  <a:pt x="9472" y="21"/>
                </a:cubicBezTo>
                <a:close/>
                <a:moveTo>
                  <a:pt x="13483" y="2586"/>
                </a:moveTo>
                <a:cubicBezTo>
                  <a:pt x="13809" y="2629"/>
                  <a:pt x="14122" y="4076"/>
                  <a:pt x="14222" y="6545"/>
                </a:cubicBezTo>
                <a:cubicBezTo>
                  <a:pt x="12283" y="6470"/>
                  <a:pt x="14951" y="6558"/>
                  <a:pt x="12558" y="6498"/>
                </a:cubicBezTo>
                <a:cubicBezTo>
                  <a:pt x="12563" y="6456"/>
                  <a:pt x="12951" y="3936"/>
                  <a:pt x="12926" y="4097"/>
                </a:cubicBezTo>
                <a:cubicBezTo>
                  <a:pt x="13088" y="3040"/>
                  <a:pt x="13287" y="2560"/>
                  <a:pt x="13483" y="2586"/>
                </a:cubicBezTo>
                <a:close/>
                <a:moveTo>
                  <a:pt x="8117" y="2691"/>
                </a:moveTo>
                <a:cubicBezTo>
                  <a:pt x="8311" y="2707"/>
                  <a:pt x="8507" y="3237"/>
                  <a:pt x="8659" y="4354"/>
                </a:cubicBezTo>
                <a:cubicBezTo>
                  <a:pt x="8665" y="4403"/>
                  <a:pt x="8971" y="6573"/>
                  <a:pt x="8961" y="6498"/>
                </a:cubicBezTo>
                <a:cubicBezTo>
                  <a:pt x="7707" y="6531"/>
                  <a:pt x="9154" y="6465"/>
                  <a:pt x="7379" y="6533"/>
                </a:cubicBezTo>
                <a:cubicBezTo>
                  <a:pt x="7476" y="4057"/>
                  <a:pt x="7793" y="2666"/>
                  <a:pt x="8117" y="2691"/>
                </a:cubicBezTo>
                <a:close/>
                <a:moveTo>
                  <a:pt x="9529" y="2961"/>
                </a:moveTo>
                <a:cubicBezTo>
                  <a:pt x="9927" y="3168"/>
                  <a:pt x="10207" y="6148"/>
                  <a:pt x="10284" y="6474"/>
                </a:cubicBezTo>
                <a:lnTo>
                  <a:pt x="9480" y="6486"/>
                </a:lnTo>
                <a:lnTo>
                  <a:pt x="9096" y="3874"/>
                </a:lnTo>
                <a:cubicBezTo>
                  <a:pt x="9251" y="3127"/>
                  <a:pt x="9397" y="2891"/>
                  <a:pt x="9529" y="2961"/>
                </a:cubicBezTo>
                <a:close/>
                <a:moveTo>
                  <a:pt x="10947" y="3019"/>
                </a:moveTo>
                <a:cubicBezTo>
                  <a:pt x="11376" y="3474"/>
                  <a:pt x="11709" y="6643"/>
                  <a:pt x="11684" y="6474"/>
                </a:cubicBezTo>
                <a:lnTo>
                  <a:pt x="10895" y="6463"/>
                </a:lnTo>
                <a:lnTo>
                  <a:pt x="10496" y="3698"/>
                </a:lnTo>
                <a:cubicBezTo>
                  <a:pt x="10651" y="3023"/>
                  <a:pt x="10804" y="2868"/>
                  <a:pt x="10947" y="3019"/>
                </a:cubicBezTo>
                <a:close/>
                <a:moveTo>
                  <a:pt x="7378" y="9391"/>
                </a:moveTo>
                <a:cubicBezTo>
                  <a:pt x="8968" y="9454"/>
                  <a:pt x="8228" y="9407"/>
                  <a:pt x="9042" y="9426"/>
                </a:cubicBezTo>
                <a:cubicBezTo>
                  <a:pt x="9036" y="9463"/>
                  <a:pt x="8651" y="11988"/>
                  <a:pt x="8675" y="11827"/>
                </a:cubicBezTo>
                <a:cubicBezTo>
                  <a:pt x="8236" y="14694"/>
                  <a:pt x="7535" y="13281"/>
                  <a:pt x="7378" y="9391"/>
                </a:cubicBezTo>
                <a:close/>
                <a:moveTo>
                  <a:pt x="14221" y="9391"/>
                </a:moveTo>
                <a:cubicBezTo>
                  <a:pt x="14146" y="11306"/>
                  <a:pt x="13905" y="12840"/>
                  <a:pt x="13627" y="13162"/>
                </a:cubicBezTo>
                <a:cubicBezTo>
                  <a:pt x="13149" y="13687"/>
                  <a:pt x="12951" y="11633"/>
                  <a:pt x="12639" y="9426"/>
                </a:cubicBezTo>
                <a:cubicBezTo>
                  <a:pt x="13881" y="9392"/>
                  <a:pt x="12452" y="9462"/>
                  <a:pt x="14221" y="9391"/>
                </a:cubicBezTo>
                <a:close/>
                <a:moveTo>
                  <a:pt x="12120" y="9437"/>
                </a:moveTo>
                <a:lnTo>
                  <a:pt x="12509" y="12073"/>
                </a:lnTo>
                <a:cubicBezTo>
                  <a:pt x="11887" y="14996"/>
                  <a:pt x="11427" y="9888"/>
                  <a:pt x="11325" y="9449"/>
                </a:cubicBezTo>
                <a:lnTo>
                  <a:pt x="12120" y="9437"/>
                </a:lnTo>
                <a:close/>
                <a:moveTo>
                  <a:pt x="9917" y="9449"/>
                </a:moveTo>
                <a:lnTo>
                  <a:pt x="10714" y="9461"/>
                </a:lnTo>
                <a:lnTo>
                  <a:pt x="11111" y="12201"/>
                </a:lnTo>
                <a:cubicBezTo>
                  <a:pt x="10633" y="14338"/>
                  <a:pt x="10233" y="11576"/>
                  <a:pt x="10228" y="11557"/>
                </a:cubicBezTo>
                <a:cubicBezTo>
                  <a:pt x="10221" y="11516"/>
                  <a:pt x="9907" y="9382"/>
                  <a:pt x="9917" y="9449"/>
                </a:cubicBezTo>
                <a:close/>
              </a:path>
            </a:pathLst>
          </a:custGeom>
          <a:ln w="12700">
            <a:solidFill>
              <a:srgbClr val="FFFFFF"/>
            </a:solidFill>
            <a:miter lim="400000"/>
          </a:ln>
          <a:effectLst>
            <a:outerShdw sx="100000" sy="100000" kx="0" ky="0" algn="b" rotWithShape="0" blurRad="38100" dist="23000" dir="5400000">
              <a:srgbClr val="000000">
                <a:alpha val="35000"/>
              </a:srgbClr>
            </a:outerShdw>
          </a:effectLst>
        </p:spPr>
        <p:txBody>
          <a:bodyPr lIns="45719" rIns="45719" anchor="ctr"/>
          <a:lstStyle/>
          <a:p>
            <a:pPr>
              <a:defRPr sz="100"/>
            </a:pPr>
          </a:p>
        </p:txBody>
      </p:sp>
      <p:sp>
        <p:nvSpPr>
          <p:cNvPr id="118" name="Ornament 10"/>
          <p:cNvSpPr/>
          <p:nvPr/>
        </p:nvSpPr>
        <p:spPr>
          <a:xfrm>
            <a:off x="2353861" y="1921601"/>
            <a:ext cx="1528416" cy="7258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378" y="0"/>
                </a:moveTo>
                <a:cubicBezTo>
                  <a:pt x="12067" y="0"/>
                  <a:pt x="9669" y="4953"/>
                  <a:pt x="7555" y="9324"/>
                </a:cubicBezTo>
                <a:cubicBezTo>
                  <a:pt x="5960" y="12620"/>
                  <a:pt x="4454" y="15734"/>
                  <a:pt x="2955" y="15734"/>
                </a:cubicBezTo>
                <a:cubicBezTo>
                  <a:pt x="2378" y="15734"/>
                  <a:pt x="1551" y="14937"/>
                  <a:pt x="1369" y="12816"/>
                </a:cubicBezTo>
                <a:cubicBezTo>
                  <a:pt x="1326" y="11881"/>
                  <a:pt x="1447" y="11470"/>
                  <a:pt x="2202" y="11026"/>
                </a:cubicBezTo>
                <a:cubicBezTo>
                  <a:pt x="2989" y="10562"/>
                  <a:pt x="3199" y="9344"/>
                  <a:pt x="3140" y="8442"/>
                </a:cubicBezTo>
                <a:cubicBezTo>
                  <a:pt x="3057" y="7167"/>
                  <a:pt x="2471" y="6168"/>
                  <a:pt x="1806" y="6168"/>
                </a:cubicBezTo>
                <a:cubicBezTo>
                  <a:pt x="760" y="6168"/>
                  <a:pt x="0" y="8589"/>
                  <a:pt x="0" y="11925"/>
                </a:cubicBezTo>
                <a:cubicBezTo>
                  <a:pt x="0" y="14482"/>
                  <a:pt x="534" y="16045"/>
                  <a:pt x="982" y="16906"/>
                </a:cubicBezTo>
                <a:cubicBezTo>
                  <a:pt x="1522" y="17943"/>
                  <a:pt x="2241" y="18541"/>
                  <a:pt x="2955" y="18541"/>
                </a:cubicBezTo>
                <a:cubicBezTo>
                  <a:pt x="4444" y="18541"/>
                  <a:pt x="5748" y="16679"/>
                  <a:pt x="7040" y="14234"/>
                </a:cubicBezTo>
                <a:cubicBezTo>
                  <a:pt x="7073" y="14172"/>
                  <a:pt x="7127" y="14214"/>
                  <a:pt x="7131" y="14309"/>
                </a:cubicBezTo>
                <a:cubicBezTo>
                  <a:pt x="7223" y="16100"/>
                  <a:pt x="7672" y="18025"/>
                  <a:pt x="9187" y="18025"/>
                </a:cubicBezTo>
                <a:cubicBezTo>
                  <a:pt x="10685" y="18025"/>
                  <a:pt x="11964" y="15196"/>
                  <a:pt x="12369" y="14195"/>
                </a:cubicBezTo>
                <a:cubicBezTo>
                  <a:pt x="12423" y="14063"/>
                  <a:pt x="12382" y="13859"/>
                  <a:pt x="12300" y="13847"/>
                </a:cubicBezTo>
                <a:cubicBezTo>
                  <a:pt x="11899" y="13782"/>
                  <a:pt x="11055" y="13330"/>
                  <a:pt x="11232" y="10653"/>
                </a:cubicBezTo>
                <a:cubicBezTo>
                  <a:pt x="11403" y="8075"/>
                  <a:pt x="12937" y="3152"/>
                  <a:pt x="15849" y="3152"/>
                </a:cubicBezTo>
                <a:cubicBezTo>
                  <a:pt x="18645" y="3152"/>
                  <a:pt x="19857" y="6752"/>
                  <a:pt x="20203" y="9775"/>
                </a:cubicBezTo>
                <a:cubicBezTo>
                  <a:pt x="20245" y="10242"/>
                  <a:pt x="20269" y="10714"/>
                  <a:pt x="20269" y="11186"/>
                </a:cubicBezTo>
                <a:cubicBezTo>
                  <a:pt x="20269" y="15595"/>
                  <a:pt x="19052" y="18793"/>
                  <a:pt x="17376" y="18793"/>
                </a:cubicBezTo>
                <a:cubicBezTo>
                  <a:pt x="16160" y="18793"/>
                  <a:pt x="14928" y="17461"/>
                  <a:pt x="14928" y="14913"/>
                </a:cubicBezTo>
                <a:cubicBezTo>
                  <a:pt x="14928" y="13737"/>
                  <a:pt x="15322" y="11935"/>
                  <a:pt x="16036" y="11754"/>
                </a:cubicBezTo>
                <a:cubicBezTo>
                  <a:pt x="16490" y="11639"/>
                  <a:pt x="16642" y="11847"/>
                  <a:pt x="16678" y="11914"/>
                </a:cubicBezTo>
                <a:cubicBezTo>
                  <a:pt x="16687" y="11932"/>
                  <a:pt x="16695" y="11952"/>
                  <a:pt x="16703" y="11974"/>
                </a:cubicBezTo>
                <a:cubicBezTo>
                  <a:pt x="16706" y="11983"/>
                  <a:pt x="16709" y="11995"/>
                  <a:pt x="16711" y="12003"/>
                </a:cubicBezTo>
                <a:cubicBezTo>
                  <a:pt x="16757" y="12163"/>
                  <a:pt x="16762" y="12405"/>
                  <a:pt x="16762" y="12514"/>
                </a:cubicBezTo>
                <a:cubicBezTo>
                  <a:pt x="16762" y="12707"/>
                  <a:pt x="16664" y="12940"/>
                  <a:pt x="16472" y="13211"/>
                </a:cubicBezTo>
                <a:lnTo>
                  <a:pt x="16463" y="13222"/>
                </a:lnTo>
                <a:cubicBezTo>
                  <a:pt x="16214" y="13572"/>
                  <a:pt x="16094" y="14185"/>
                  <a:pt x="16149" y="14820"/>
                </a:cubicBezTo>
                <a:cubicBezTo>
                  <a:pt x="16216" y="15578"/>
                  <a:pt x="16522" y="16231"/>
                  <a:pt x="16894" y="16409"/>
                </a:cubicBezTo>
                <a:cubicBezTo>
                  <a:pt x="17255" y="16580"/>
                  <a:pt x="17621" y="16272"/>
                  <a:pt x="17852" y="15606"/>
                </a:cubicBezTo>
                <a:cubicBezTo>
                  <a:pt x="18306" y="14290"/>
                  <a:pt x="18435" y="12091"/>
                  <a:pt x="17808" y="10404"/>
                </a:cubicBezTo>
                <a:cubicBezTo>
                  <a:pt x="17739" y="10187"/>
                  <a:pt x="17655" y="9989"/>
                  <a:pt x="17562" y="9814"/>
                </a:cubicBezTo>
                <a:cubicBezTo>
                  <a:pt x="17163" y="9070"/>
                  <a:pt x="16597" y="8786"/>
                  <a:pt x="15878" y="8968"/>
                </a:cubicBezTo>
                <a:cubicBezTo>
                  <a:pt x="15302" y="9114"/>
                  <a:pt x="14728" y="9796"/>
                  <a:pt x="14302" y="10844"/>
                </a:cubicBezTo>
                <a:cubicBezTo>
                  <a:pt x="13847" y="11962"/>
                  <a:pt x="13596" y="13406"/>
                  <a:pt x="13596" y="14909"/>
                </a:cubicBezTo>
                <a:cubicBezTo>
                  <a:pt x="13596" y="16631"/>
                  <a:pt x="13958" y="18319"/>
                  <a:pt x="14588" y="19539"/>
                </a:cubicBezTo>
                <a:cubicBezTo>
                  <a:pt x="15074" y="20478"/>
                  <a:pt x="15953" y="21600"/>
                  <a:pt x="17378" y="21600"/>
                </a:cubicBezTo>
                <a:cubicBezTo>
                  <a:pt x="18556" y="21600"/>
                  <a:pt x="19634" y="20529"/>
                  <a:pt x="20415" y="18587"/>
                </a:cubicBezTo>
                <a:cubicBezTo>
                  <a:pt x="21179" y="16682"/>
                  <a:pt x="21600" y="14054"/>
                  <a:pt x="21600" y="11182"/>
                </a:cubicBezTo>
                <a:cubicBezTo>
                  <a:pt x="21600" y="8317"/>
                  <a:pt x="21013" y="5507"/>
                  <a:pt x="19990" y="3475"/>
                </a:cubicBezTo>
                <a:cubicBezTo>
                  <a:pt x="19191" y="1889"/>
                  <a:pt x="17743" y="0"/>
                  <a:pt x="15378" y="0"/>
                </a:cubicBezTo>
                <a:close/>
                <a:moveTo>
                  <a:pt x="10849" y="6421"/>
                </a:moveTo>
                <a:cubicBezTo>
                  <a:pt x="10880" y="6366"/>
                  <a:pt x="10923" y="6447"/>
                  <a:pt x="10900" y="6517"/>
                </a:cubicBezTo>
                <a:cubicBezTo>
                  <a:pt x="9964" y="9323"/>
                  <a:pt x="9681" y="12221"/>
                  <a:pt x="10508" y="14192"/>
                </a:cubicBezTo>
                <a:cubicBezTo>
                  <a:pt x="10540" y="14268"/>
                  <a:pt x="10538" y="14381"/>
                  <a:pt x="10501" y="14447"/>
                </a:cubicBezTo>
                <a:cubicBezTo>
                  <a:pt x="10337" y="14746"/>
                  <a:pt x="9873" y="15478"/>
                  <a:pt x="9266" y="15478"/>
                </a:cubicBezTo>
                <a:cubicBezTo>
                  <a:pt x="8504" y="15478"/>
                  <a:pt x="8230" y="14566"/>
                  <a:pt x="8404" y="12838"/>
                </a:cubicBezTo>
                <a:cubicBezTo>
                  <a:pt x="8626" y="10624"/>
                  <a:pt x="9545" y="8711"/>
                  <a:pt x="10849" y="6421"/>
                </a:cubicBezTo>
                <a:close/>
              </a:path>
            </a:pathLst>
          </a:custGeom>
          <a:ln w="12700">
            <a:solidFill>
              <a:srgbClr val="FFFFFF"/>
            </a:solidFill>
            <a:miter lim="400000"/>
          </a:ln>
          <a:effectLst>
            <a:outerShdw sx="100000" sy="100000" kx="0" ky="0" algn="b" rotWithShape="0" blurRad="38100" dist="23000" dir="5400000">
              <a:srgbClr val="000000">
                <a:alpha val="35000"/>
              </a:srgbClr>
            </a:outerShdw>
          </a:effectLst>
        </p:spPr>
        <p:txBody>
          <a:bodyPr lIns="45719" rIns="45719" anchor="ctr"/>
          <a:lstStyle/>
          <a:p>
            <a:pPr/>
          </a:p>
        </p:txBody>
      </p:sp>
      <p:sp>
        <p:nvSpPr>
          <p:cNvPr id="119" name="Ornament 11"/>
          <p:cNvSpPr/>
          <p:nvPr/>
        </p:nvSpPr>
        <p:spPr>
          <a:xfrm>
            <a:off x="8321401" y="1921601"/>
            <a:ext cx="1528416" cy="7258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222" y="0"/>
                </a:moveTo>
                <a:cubicBezTo>
                  <a:pt x="3857" y="0"/>
                  <a:pt x="2409" y="1889"/>
                  <a:pt x="1610" y="3475"/>
                </a:cubicBezTo>
                <a:cubicBezTo>
                  <a:pt x="587" y="5507"/>
                  <a:pt x="0" y="8317"/>
                  <a:pt x="0" y="11182"/>
                </a:cubicBezTo>
                <a:cubicBezTo>
                  <a:pt x="0" y="14054"/>
                  <a:pt x="421" y="16682"/>
                  <a:pt x="1185" y="18587"/>
                </a:cubicBezTo>
                <a:cubicBezTo>
                  <a:pt x="1966" y="20529"/>
                  <a:pt x="3044" y="21600"/>
                  <a:pt x="4222" y="21600"/>
                </a:cubicBezTo>
                <a:cubicBezTo>
                  <a:pt x="5647" y="21600"/>
                  <a:pt x="6526" y="20478"/>
                  <a:pt x="7012" y="19539"/>
                </a:cubicBezTo>
                <a:cubicBezTo>
                  <a:pt x="7642" y="18319"/>
                  <a:pt x="8004" y="16631"/>
                  <a:pt x="8004" y="14909"/>
                </a:cubicBezTo>
                <a:cubicBezTo>
                  <a:pt x="8004" y="13406"/>
                  <a:pt x="7753" y="11962"/>
                  <a:pt x="7298" y="10844"/>
                </a:cubicBezTo>
                <a:cubicBezTo>
                  <a:pt x="6872" y="9796"/>
                  <a:pt x="6298" y="9114"/>
                  <a:pt x="5722" y="8968"/>
                </a:cubicBezTo>
                <a:cubicBezTo>
                  <a:pt x="5003" y="8786"/>
                  <a:pt x="4437" y="9070"/>
                  <a:pt x="4038" y="9814"/>
                </a:cubicBezTo>
                <a:cubicBezTo>
                  <a:pt x="3945" y="9989"/>
                  <a:pt x="3861" y="10187"/>
                  <a:pt x="3792" y="10404"/>
                </a:cubicBezTo>
                <a:cubicBezTo>
                  <a:pt x="3165" y="12091"/>
                  <a:pt x="3294" y="14290"/>
                  <a:pt x="3748" y="15606"/>
                </a:cubicBezTo>
                <a:cubicBezTo>
                  <a:pt x="3979" y="16272"/>
                  <a:pt x="4345" y="16580"/>
                  <a:pt x="4706" y="16409"/>
                </a:cubicBezTo>
                <a:cubicBezTo>
                  <a:pt x="5078" y="16231"/>
                  <a:pt x="5384" y="15578"/>
                  <a:pt x="5451" y="14820"/>
                </a:cubicBezTo>
                <a:cubicBezTo>
                  <a:pt x="5506" y="14185"/>
                  <a:pt x="5386" y="13572"/>
                  <a:pt x="5137" y="13222"/>
                </a:cubicBezTo>
                <a:lnTo>
                  <a:pt x="5128" y="13211"/>
                </a:lnTo>
                <a:cubicBezTo>
                  <a:pt x="4936" y="12940"/>
                  <a:pt x="4838" y="12707"/>
                  <a:pt x="4838" y="12514"/>
                </a:cubicBezTo>
                <a:cubicBezTo>
                  <a:pt x="4838" y="12405"/>
                  <a:pt x="4843" y="12163"/>
                  <a:pt x="4889" y="12003"/>
                </a:cubicBezTo>
                <a:cubicBezTo>
                  <a:pt x="4891" y="11995"/>
                  <a:pt x="4894" y="11983"/>
                  <a:pt x="4897" y="11974"/>
                </a:cubicBezTo>
                <a:cubicBezTo>
                  <a:pt x="4905" y="11952"/>
                  <a:pt x="4913" y="11932"/>
                  <a:pt x="4922" y="11914"/>
                </a:cubicBezTo>
                <a:cubicBezTo>
                  <a:pt x="4958" y="11847"/>
                  <a:pt x="5110" y="11639"/>
                  <a:pt x="5564" y="11754"/>
                </a:cubicBezTo>
                <a:cubicBezTo>
                  <a:pt x="6278" y="11935"/>
                  <a:pt x="6672" y="13737"/>
                  <a:pt x="6672" y="14913"/>
                </a:cubicBezTo>
                <a:cubicBezTo>
                  <a:pt x="6672" y="17461"/>
                  <a:pt x="5440" y="18793"/>
                  <a:pt x="4224" y="18793"/>
                </a:cubicBezTo>
                <a:cubicBezTo>
                  <a:pt x="2548" y="18793"/>
                  <a:pt x="1331" y="15595"/>
                  <a:pt x="1331" y="11186"/>
                </a:cubicBezTo>
                <a:cubicBezTo>
                  <a:pt x="1331" y="10714"/>
                  <a:pt x="1355" y="10242"/>
                  <a:pt x="1397" y="9775"/>
                </a:cubicBezTo>
                <a:cubicBezTo>
                  <a:pt x="1743" y="6752"/>
                  <a:pt x="2955" y="3152"/>
                  <a:pt x="5751" y="3152"/>
                </a:cubicBezTo>
                <a:cubicBezTo>
                  <a:pt x="8663" y="3152"/>
                  <a:pt x="10197" y="8075"/>
                  <a:pt x="10368" y="10653"/>
                </a:cubicBezTo>
                <a:cubicBezTo>
                  <a:pt x="10545" y="13330"/>
                  <a:pt x="9701" y="13782"/>
                  <a:pt x="9300" y="13847"/>
                </a:cubicBezTo>
                <a:cubicBezTo>
                  <a:pt x="9218" y="13859"/>
                  <a:pt x="9177" y="14063"/>
                  <a:pt x="9231" y="14195"/>
                </a:cubicBezTo>
                <a:cubicBezTo>
                  <a:pt x="9636" y="15196"/>
                  <a:pt x="10915" y="18025"/>
                  <a:pt x="12413" y="18025"/>
                </a:cubicBezTo>
                <a:cubicBezTo>
                  <a:pt x="13928" y="18025"/>
                  <a:pt x="14377" y="16100"/>
                  <a:pt x="14469" y="14309"/>
                </a:cubicBezTo>
                <a:cubicBezTo>
                  <a:pt x="14473" y="14214"/>
                  <a:pt x="14527" y="14172"/>
                  <a:pt x="14560" y="14234"/>
                </a:cubicBezTo>
                <a:cubicBezTo>
                  <a:pt x="15852" y="16679"/>
                  <a:pt x="17156" y="18541"/>
                  <a:pt x="18645" y="18541"/>
                </a:cubicBezTo>
                <a:cubicBezTo>
                  <a:pt x="19359" y="18541"/>
                  <a:pt x="20078" y="17943"/>
                  <a:pt x="20618" y="16906"/>
                </a:cubicBezTo>
                <a:cubicBezTo>
                  <a:pt x="21066" y="16045"/>
                  <a:pt x="21600" y="14482"/>
                  <a:pt x="21600" y="11925"/>
                </a:cubicBezTo>
                <a:cubicBezTo>
                  <a:pt x="21600" y="8589"/>
                  <a:pt x="20840" y="6168"/>
                  <a:pt x="19794" y="6168"/>
                </a:cubicBezTo>
                <a:cubicBezTo>
                  <a:pt x="19129" y="6168"/>
                  <a:pt x="18543" y="7167"/>
                  <a:pt x="18460" y="8442"/>
                </a:cubicBezTo>
                <a:cubicBezTo>
                  <a:pt x="18401" y="9344"/>
                  <a:pt x="18611" y="10562"/>
                  <a:pt x="19398" y="11026"/>
                </a:cubicBezTo>
                <a:cubicBezTo>
                  <a:pt x="20153" y="11470"/>
                  <a:pt x="20274" y="11881"/>
                  <a:pt x="20231" y="12816"/>
                </a:cubicBezTo>
                <a:cubicBezTo>
                  <a:pt x="20049" y="14937"/>
                  <a:pt x="19222" y="15734"/>
                  <a:pt x="18645" y="15734"/>
                </a:cubicBezTo>
                <a:cubicBezTo>
                  <a:pt x="17146" y="15734"/>
                  <a:pt x="15640" y="12620"/>
                  <a:pt x="14045" y="9324"/>
                </a:cubicBezTo>
                <a:cubicBezTo>
                  <a:pt x="11931" y="4953"/>
                  <a:pt x="9533" y="0"/>
                  <a:pt x="6222" y="0"/>
                </a:cubicBezTo>
                <a:close/>
                <a:moveTo>
                  <a:pt x="10751" y="6421"/>
                </a:moveTo>
                <a:cubicBezTo>
                  <a:pt x="12055" y="8711"/>
                  <a:pt x="12974" y="10624"/>
                  <a:pt x="13196" y="12838"/>
                </a:cubicBezTo>
                <a:cubicBezTo>
                  <a:pt x="13370" y="14566"/>
                  <a:pt x="13096" y="15478"/>
                  <a:pt x="12334" y="15478"/>
                </a:cubicBezTo>
                <a:cubicBezTo>
                  <a:pt x="11727" y="15478"/>
                  <a:pt x="11263" y="14746"/>
                  <a:pt x="11099" y="14447"/>
                </a:cubicBezTo>
                <a:cubicBezTo>
                  <a:pt x="11062" y="14381"/>
                  <a:pt x="11060" y="14268"/>
                  <a:pt x="11092" y="14192"/>
                </a:cubicBezTo>
                <a:cubicBezTo>
                  <a:pt x="11919" y="12221"/>
                  <a:pt x="11636" y="9323"/>
                  <a:pt x="10700" y="6517"/>
                </a:cubicBezTo>
                <a:cubicBezTo>
                  <a:pt x="10677" y="6447"/>
                  <a:pt x="10720" y="6366"/>
                  <a:pt x="10751" y="6421"/>
                </a:cubicBezTo>
                <a:close/>
              </a:path>
            </a:pathLst>
          </a:custGeom>
          <a:ln w="12700">
            <a:solidFill>
              <a:srgbClr val="FFFFFF"/>
            </a:solidFill>
            <a:miter lim="400000"/>
          </a:ln>
          <a:effectLst>
            <a:outerShdw sx="100000" sy="100000" kx="0" ky="0" algn="b" rotWithShape="0" blurRad="38100" dist="23000" dir="5400000">
              <a:srgbClr val="000000">
                <a:alpha val="35000"/>
              </a:srgbClr>
            </a:outerShdw>
          </a:effectLst>
        </p:spPr>
        <p:txBody>
          <a:bodyPr lIns="45719" rIns="45719" anchor="ctr"/>
          <a:lstStyle/>
          <a:p>
            <a:pPr/>
          </a:p>
        </p:txBody>
      </p:sp>
      <p:sp>
        <p:nvSpPr>
          <p:cNvPr id="120" name="Google Shape;85;p1"/>
          <p:cNvSpPr txBox="1"/>
          <p:nvPr>
            <p:ph type="subTitle" sz="half" idx="1"/>
          </p:nvPr>
        </p:nvSpPr>
        <p:spPr>
          <a:xfrm>
            <a:off x="395451" y="4124205"/>
            <a:ext cx="6928298" cy="2641451"/>
          </a:xfrm>
          <a:prstGeom prst="rect">
            <a:avLst/>
          </a:prstGeom>
        </p:spPr>
        <p:txBody>
          <a:bodyPr/>
          <a:lstStyle/>
          <a:p>
            <a:pPr marL="0" indent="0" algn="l" defTabSz="402336">
              <a:lnSpc>
                <a:spcPct val="100000"/>
              </a:lnSpc>
              <a:spcBef>
                <a:spcPts val="0"/>
              </a:spcBef>
              <a:defRPr sz="3080">
                <a:solidFill>
                  <a:srgbClr val="FFFFFF"/>
                </a:solidFill>
                <a:latin typeface="Swis721 LtEx BT Light"/>
                <a:ea typeface="Swis721 LtEx BT Light"/>
                <a:cs typeface="Swis721 LtEx BT Light"/>
                <a:sym typeface="Swis721 LtEx BT Light"/>
              </a:defRPr>
            </a:pPr>
            <a:r>
              <a:t>Team:</a:t>
            </a:r>
          </a:p>
          <a:p>
            <a:pPr marL="105877" indent="-105877" algn="l" defTabSz="402336">
              <a:lnSpc>
                <a:spcPct val="100000"/>
              </a:lnSpc>
              <a:spcBef>
                <a:spcPts val="400"/>
              </a:spcBef>
              <a:buSzPct val="100000"/>
              <a:buAutoNum type="arabicPeriod" startAt="1"/>
              <a:defRPr sz="3080">
                <a:solidFill>
                  <a:srgbClr val="FFFFFF"/>
                </a:solidFill>
                <a:latin typeface="Swis721 LtEx BT Light"/>
                <a:ea typeface="Swis721 LtEx BT Light"/>
                <a:cs typeface="Swis721 LtEx BT Light"/>
                <a:sym typeface="Swis721 LtEx BT Light"/>
              </a:defRPr>
            </a:pPr>
            <a:r>
              <a:t>Vinay – Team Lead</a:t>
            </a:r>
          </a:p>
          <a:p>
            <a:pPr marL="105877" indent="-105877" algn="l" defTabSz="402336">
              <a:lnSpc>
                <a:spcPct val="100000"/>
              </a:lnSpc>
              <a:spcBef>
                <a:spcPts val="400"/>
              </a:spcBef>
              <a:buSzPct val="100000"/>
              <a:buAutoNum type="arabicPeriod" startAt="1"/>
              <a:defRPr sz="3080">
                <a:solidFill>
                  <a:srgbClr val="FFFFFF"/>
                </a:solidFill>
                <a:latin typeface="Swis721 LtEx BT Light"/>
                <a:ea typeface="Swis721 LtEx BT Light"/>
                <a:cs typeface="Swis721 LtEx BT Light"/>
                <a:sym typeface="Swis721 LtEx BT Light"/>
              </a:defRPr>
            </a:pPr>
            <a:r>
              <a:t>Mahboob</a:t>
            </a:r>
          </a:p>
          <a:p>
            <a:pPr marL="105877" indent="-105877" algn="l" defTabSz="402336">
              <a:lnSpc>
                <a:spcPct val="100000"/>
              </a:lnSpc>
              <a:spcBef>
                <a:spcPts val="400"/>
              </a:spcBef>
              <a:buSzPct val="100000"/>
              <a:buAutoNum type="arabicPeriod" startAt="1"/>
              <a:defRPr sz="3080">
                <a:solidFill>
                  <a:srgbClr val="FFFFFF"/>
                </a:solidFill>
                <a:latin typeface="Swis721 LtEx BT Light"/>
                <a:ea typeface="Swis721 LtEx BT Light"/>
                <a:cs typeface="Swis721 LtEx BT Light"/>
                <a:sym typeface="Swis721 LtEx BT Light"/>
              </a:defRPr>
            </a:pPr>
            <a:r>
              <a:t>Irfan</a:t>
            </a:r>
          </a:p>
          <a:p>
            <a:pPr marL="105877" indent="-105877" algn="l" defTabSz="402336">
              <a:lnSpc>
                <a:spcPct val="100000"/>
              </a:lnSpc>
              <a:spcBef>
                <a:spcPts val="400"/>
              </a:spcBef>
              <a:buSzPct val="100000"/>
              <a:buAutoNum type="arabicPeriod" startAt="1"/>
              <a:defRPr sz="3080">
                <a:solidFill>
                  <a:srgbClr val="FFFFFF"/>
                </a:solidFill>
                <a:latin typeface="Swis721 LtEx BT Light"/>
                <a:ea typeface="Swis721 LtEx BT Light"/>
                <a:cs typeface="Swis721 LtEx BT Light"/>
                <a:sym typeface="Swis721 LtEx BT Light"/>
              </a:defRPr>
            </a:pPr>
            <a:r>
              <a:t>Harshith</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8.) Most of the guests came from european countries, with highest number of guests from Portugal."/>
          <p:cNvSpPr txBox="1"/>
          <p:nvPr/>
        </p:nvSpPr>
        <p:spPr>
          <a:xfrm>
            <a:off x="578481" y="543126"/>
            <a:ext cx="8810289" cy="574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latin typeface="Humnst777 Lt BT Light"/>
                <a:ea typeface="Humnst777 Lt BT Light"/>
                <a:cs typeface="Humnst777 Lt BT Light"/>
                <a:sym typeface="Humnst777 Lt BT Light"/>
              </a:defRPr>
            </a:lvl1pPr>
          </a:lstStyle>
          <a:p>
            <a:pPr/>
            <a:r>
              <a:t>8.) Most of the guests came from european countries, with highest number of guests from Portugal.</a:t>
            </a:r>
          </a:p>
        </p:txBody>
      </p:sp>
      <p:pic>
        <p:nvPicPr>
          <p:cNvPr id="199" name="Google Shape;125;p6" descr="Google Shape;125;p6"/>
          <p:cNvPicPr>
            <a:picLocks noChangeAspect="1"/>
          </p:cNvPicPr>
          <p:nvPr/>
        </p:nvPicPr>
        <p:blipFill>
          <a:blip r:embed="rId2">
            <a:extLst/>
          </a:blip>
          <a:stretch>
            <a:fillRect/>
          </a:stretch>
        </p:blipFill>
        <p:spPr>
          <a:xfrm>
            <a:off x="2589300" y="1042548"/>
            <a:ext cx="7013400" cy="561071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Bivariate and Multivariate Analysis"/>
          <p:cNvSpPr txBox="1"/>
          <p:nvPr>
            <p:ph type="title" idx="4294967295"/>
          </p:nvPr>
        </p:nvSpPr>
        <p:spPr>
          <a:prstGeom prst="rect">
            <a:avLst/>
          </a:prstGeom>
        </p:spPr>
        <p:txBody>
          <a:bodyPr/>
          <a:lstStyle/>
          <a:p>
            <a:pPr defTabSz="896111">
              <a:defRPr sz="4312">
                <a:latin typeface="Humnst777 Lt BT Light"/>
                <a:ea typeface="Humnst777 Lt BT Light"/>
                <a:cs typeface="Humnst777 Lt BT Light"/>
                <a:sym typeface="Humnst777 Lt BT Light"/>
              </a:defRPr>
            </a:pPr>
            <a:r>
              <a:t>Bivariate and Multivariate Analysis</a:t>
            </a:r>
            <a:br/>
          </a:p>
        </p:txBody>
      </p:sp>
      <p:sp>
        <p:nvSpPr>
          <p:cNvPr id="202" name="1.) Hotels usually offers discounts to the customers with more no. of days they spend at hotel"/>
          <p:cNvSpPr txBox="1"/>
          <p:nvPr/>
        </p:nvSpPr>
        <p:spPr>
          <a:xfrm>
            <a:off x="879519" y="1338580"/>
            <a:ext cx="8201582" cy="5740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latin typeface="Humnst777 Lt BT Light"/>
                <a:ea typeface="Humnst777 Lt BT Light"/>
                <a:cs typeface="Humnst777 Lt BT Light"/>
                <a:sym typeface="Humnst777 Lt BT Light"/>
              </a:defRPr>
            </a:lvl1pPr>
          </a:lstStyle>
          <a:p>
            <a:pPr/>
            <a:r>
              <a:t>1.) Hotels usually offers discounts to the customers with more no. of days they spend at hotel</a:t>
            </a:r>
          </a:p>
        </p:txBody>
      </p:sp>
      <p:pic>
        <p:nvPicPr>
          <p:cNvPr id="203" name="Google Shape;133;p7" descr="Google Shape;133;p7"/>
          <p:cNvPicPr>
            <a:picLocks noChangeAspect="1"/>
          </p:cNvPicPr>
          <p:nvPr/>
        </p:nvPicPr>
        <p:blipFill>
          <a:blip r:embed="rId2">
            <a:extLst/>
          </a:blip>
          <a:stretch>
            <a:fillRect/>
          </a:stretch>
        </p:blipFill>
        <p:spPr>
          <a:xfrm>
            <a:off x="853305" y="1723625"/>
            <a:ext cx="3702964" cy="3702963"/>
          </a:xfrm>
          <a:prstGeom prst="rect">
            <a:avLst/>
          </a:prstGeom>
          <a:ln w="12700">
            <a:miter lim="400000"/>
          </a:ln>
        </p:spPr>
      </p:pic>
      <p:sp>
        <p:nvSpPr>
          <p:cNvPr id="204" name="2.) City hotels also offers discounts to the customers with more…"/>
          <p:cNvSpPr txBox="1"/>
          <p:nvPr/>
        </p:nvSpPr>
        <p:spPr>
          <a:xfrm>
            <a:off x="882037" y="5326380"/>
            <a:ext cx="5569010" cy="8153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600">
                <a:latin typeface="Humnst777 Lt BT Light"/>
                <a:ea typeface="Humnst777 Lt BT Light"/>
                <a:cs typeface="Humnst777 Lt BT Light"/>
                <a:sym typeface="Humnst777 Lt BT Light"/>
              </a:defRPr>
            </a:pPr>
            <a:r>
              <a:t>2.) City hotels also offers discounts to the customers with more</a:t>
            </a:r>
          </a:p>
          <a:p>
            <a:pPr>
              <a:defRPr sz="1600">
                <a:latin typeface="Humnst777 Lt BT Light"/>
                <a:ea typeface="Humnst777 Lt BT Light"/>
                <a:cs typeface="Humnst777 Lt BT Light"/>
                <a:sym typeface="Humnst777 Lt BT Light"/>
              </a:defRPr>
            </a:pPr>
            <a:r>
              <a:t> time they had to spend in waiting list</a:t>
            </a:r>
          </a:p>
        </p:txBody>
      </p:sp>
      <p:pic>
        <p:nvPicPr>
          <p:cNvPr id="205" name="Google Shape;135;p7" descr="Google Shape;135;p7"/>
          <p:cNvPicPr>
            <a:picLocks noChangeAspect="1"/>
          </p:cNvPicPr>
          <p:nvPr/>
        </p:nvPicPr>
        <p:blipFill>
          <a:blip r:embed="rId3">
            <a:extLst/>
          </a:blip>
          <a:stretch>
            <a:fillRect/>
          </a:stretch>
        </p:blipFill>
        <p:spPr>
          <a:xfrm>
            <a:off x="6602316" y="2434207"/>
            <a:ext cx="5390754" cy="420778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3.) July and August are recorded as the months with large no. of bookings"/>
          <p:cNvSpPr txBox="1"/>
          <p:nvPr/>
        </p:nvSpPr>
        <p:spPr>
          <a:xfrm>
            <a:off x="513787" y="489460"/>
            <a:ext cx="6552368" cy="574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latin typeface="Humnst777 Lt BT Light"/>
                <a:ea typeface="Humnst777 Lt BT Light"/>
                <a:cs typeface="Humnst777 Lt BT Light"/>
                <a:sym typeface="Humnst777 Lt BT Light"/>
              </a:defRPr>
            </a:lvl1pPr>
          </a:lstStyle>
          <a:p>
            <a:pPr/>
            <a:r>
              <a:t>3.) July and August are recorded as the months with large no. of bookings</a:t>
            </a:r>
          </a:p>
        </p:txBody>
      </p:sp>
      <p:pic>
        <p:nvPicPr>
          <p:cNvPr id="208" name="Google Shape;137;p7" descr="Google Shape;137;p7"/>
          <p:cNvPicPr>
            <a:picLocks noChangeAspect="1"/>
          </p:cNvPicPr>
          <p:nvPr/>
        </p:nvPicPr>
        <p:blipFill>
          <a:blip r:embed="rId2">
            <a:extLst/>
          </a:blip>
          <a:stretch>
            <a:fillRect/>
          </a:stretch>
        </p:blipFill>
        <p:spPr>
          <a:xfrm>
            <a:off x="-329390" y="838908"/>
            <a:ext cx="6552367" cy="3744207"/>
          </a:xfrm>
          <a:prstGeom prst="rect">
            <a:avLst/>
          </a:prstGeom>
          <a:ln w="12700">
            <a:miter lim="400000"/>
          </a:ln>
        </p:spPr>
      </p:pic>
      <p:sp>
        <p:nvSpPr>
          <p:cNvPr id="209" name="4.) Average daily price per person has reached peak…"/>
          <p:cNvSpPr txBox="1"/>
          <p:nvPr/>
        </p:nvSpPr>
        <p:spPr>
          <a:xfrm>
            <a:off x="6185366" y="1668780"/>
            <a:ext cx="4613435" cy="17805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600">
                <a:latin typeface="Humnst777 Lt BT Light"/>
                <a:ea typeface="Humnst777 Lt BT Light"/>
                <a:cs typeface="Humnst777 Lt BT Light"/>
                <a:sym typeface="Humnst777 Lt BT Light"/>
              </a:defRPr>
            </a:pPr>
            <a:r>
              <a:t>4.) Average daily price per person has reached peak </a:t>
            </a:r>
          </a:p>
          <a:p>
            <a:pPr>
              <a:defRPr sz="1600">
                <a:latin typeface="Humnst777 Lt BT Light"/>
                <a:ea typeface="Humnst777 Lt BT Light"/>
                <a:cs typeface="Humnst777 Lt BT Light"/>
                <a:sym typeface="Humnst777 Lt BT Light"/>
              </a:defRPr>
            </a:pPr>
            <a:r>
              <a:t>a peak of 800 for the resort hotels,</a:t>
            </a:r>
          </a:p>
          <a:p>
            <a:pPr>
              <a:defRPr sz="1600">
                <a:latin typeface="Humnst777 Lt BT Light"/>
                <a:ea typeface="Humnst777 Lt BT Light"/>
                <a:cs typeface="Humnst777 Lt BT Light"/>
                <a:sym typeface="Humnst777 Lt BT Light"/>
              </a:defRPr>
            </a:pPr>
            <a:r>
              <a:t> whereas for city hotels the price </a:t>
            </a:r>
          </a:p>
          <a:p>
            <a:pPr>
              <a:defRPr sz="1600">
                <a:latin typeface="Humnst777 Lt BT Light"/>
                <a:ea typeface="Humnst777 Lt BT Light"/>
                <a:cs typeface="Humnst777 Lt BT Light"/>
                <a:sym typeface="Humnst777 Lt BT Light"/>
              </a:defRPr>
            </a:pPr>
            <a:r>
              <a:t>change is almost uniform for all months,</a:t>
            </a:r>
          </a:p>
          <a:p>
            <a:pPr>
              <a:defRPr sz="1600">
                <a:latin typeface="Humnst777 Lt BT Light"/>
                <a:ea typeface="Humnst777 Lt BT Light"/>
                <a:cs typeface="Humnst777 Lt BT Light"/>
                <a:sym typeface="Humnst777 Lt BT Light"/>
              </a:defRPr>
            </a:pPr>
            <a:r>
              <a:t> therefore from the start of may till the October,</a:t>
            </a:r>
          </a:p>
          <a:p>
            <a:pPr>
              <a:defRPr sz="1600">
                <a:latin typeface="Humnst777 Lt BT Light"/>
                <a:ea typeface="Humnst777 Lt BT Light"/>
                <a:cs typeface="Humnst777 Lt BT Light"/>
                <a:sym typeface="Humnst777 Lt BT Light"/>
              </a:defRPr>
            </a:pPr>
            <a:r>
              <a:t>Resort hotels tries to make more revenue.  </a:t>
            </a:r>
          </a:p>
        </p:txBody>
      </p:sp>
      <p:pic>
        <p:nvPicPr>
          <p:cNvPr id="210" name="m3.png" descr="m3.png"/>
          <p:cNvPicPr>
            <a:picLocks noChangeAspect="1"/>
          </p:cNvPicPr>
          <p:nvPr/>
        </p:nvPicPr>
        <p:blipFill>
          <a:blip r:embed="rId3">
            <a:extLst/>
          </a:blip>
          <a:stretch>
            <a:fillRect/>
          </a:stretch>
        </p:blipFill>
        <p:spPr>
          <a:xfrm>
            <a:off x="5112271" y="2301380"/>
            <a:ext cx="7769320" cy="5060835"/>
          </a:xfrm>
          <a:prstGeom prst="rect">
            <a:avLst/>
          </a:prstGeom>
          <a:ln w="12700">
            <a:miter lim="400000"/>
          </a:ln>
          <a:effectLst>
            <a:outerShdw sx="100000" sy="100000" kx="0" ky="0" algn="b" rotWithShape="0" blurRad="63500" dist="25400" dir="5400000">
              <a:srgbClr val="000000">
                <a:alpha val="50000"/>
              </a:srgbClr>
            </a:outerShdw>
          </a:effectLst>
        </p:spPr>
      </p:pic>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5.) Most demanded room type is A, but better average daily rate generating rooms F, H, G and C. Hotels should…"/>
          <p:cNvSpPr txBox="1"/>
          <p:nvPr/>
        </p:nvSpPr>
        <p:spPr>
          <a:xfrm>
            <a:off x="538689" y="406409"/>
            <a:ext cx="9816763" cy="815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600">
                <a:latin typeface="Humnst777 Lt BT Light"/>
                <a:ea typeface="Humnst777 Lt BT Light"/>
                <a:cs typeface="Humnst777 Lt BT Light"/>
                <a:sym typeface="Humnst777 Lt BT Light"/>
              </a:defRPr>
            </a:pPr>
            <a:r>
              <a:t>5.) Most demanded room type is A, but better average daily rate generating rooms F, H, G and C. Hotels should </a:t>
            </a:r>
          </a:p>
          <a:p>
            <a:pPr>
              <a:defRPr sz="1600">
                <a:latin typeface="Humnst777 Lt BT Light"/>
                <a:ea typeface="Humnst777 Lt BT Light"/>
                <a:cs typeface="Humnst777 Lt BT Light"/>
                <a:sym typeface="Humnst777 Lt BT Light"/>
              </a:defRPr>
            </a:pPr>
            <a:r>
              <a:t>increase the no. of room types A and D to maximise revenue.</a:t>
            </a:r>
          </a:p>
        </p:txBody>
      </p:sp>
      <p:pic>
        <p:nvPicPr>
          <p:cNvPr id="213" name="Google Shape;138;p7" descr="Google Shape;138;p7"/>
          <p:cNvPicPr>
            <a:picLocks noChangeAspect="1"/>
          </p:cNvPicPr>
          <p:nvPr/>
        </p:nvPicPr>
        <p:blipFill>
          <a:blip r:embed="rId2">
            <a:extLst/>
          </a:blip>
          <a:stretch>
            <a:fillRect/>
          </a:stretch>
        </p:blipFill>
        <p:spPr>
          <a:xfrm>
            <a:off x="-274684" y="842385"/>
            <a:ext cx="8266035" cy="3306416"/>
          </a:xfrm>
          <a:prstGeom prst="rect">
            <a:avLst/>
          </a:prstGeom>
          <a:ln w="12700">
            <a:miter lim="400000"/>
          </a:ln>
        </p:spPr>
      </p:pic>
      <p:sp>
        <p:nvSpPr>
          <p:cNvPr id="214" name="Google Shape;139;p7"/>
          <p:cNvSpPr txBox="1"/>
          <p:nvPr/>
        </p:nvSpPr>
        <p:spPr>
          <a:xfrm>
            <a:off x="521268" y="4197267"/>
            <a:ext cx="10424151" cy="8915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defRPr sz="1800">
                <a:latin typeface="Humnst777 Lt BT Light"/>
                <a:ea typeface="Humnst777 Lt BT Light"/>
                <a:cs typeface="Humnst777 Lt BT Light"/>
                <a:sym typeface="Humnst777 Lt BT Light"/>
              </a:defRPr>
            </a:pPr>
            <a:r>
              <a:t>6.)customers who booked in the month of august doesn’t </a:t>
            </a:r>
          </a:p>
          <a:p>
            <a:pPr>
              <a:defRPr sz="1800">
                <a:latin typeface="Humnst777 Lt BT Light"/>
                <a:ea typeface="Humnst777 Lt BT Light"/>
                <a:cs typeface="Humnst777 Lt BT Light"/>
                <a:sym typeface="Humnst777 Lt BT Light"/>
              </a:defRPr>
            </a:pPr>
            <a:r>
              <a:t>have to spend more in the waiting list even though the </a:t>
            </a:r>
          </a:p>
          <a:p>
            <a:pPr>
              <a:defRPr sz="1800">
                <a:latin typeface="Humnst777 Lt BT Light"/>
                <a:ea typeface="Humnst777 Lt BT Light"/>
                <a:cs typeface="Humnst777 Lt BT Light"/>
                <a:sym typeface="Humnst777 Lt BT Light"/>
              </a:defRPr>
            </a:pPr>
            <a:r>
              <a:t>lead time less.</a:t>
            </a:r>
          </a:p>
        </p:txBody>
      </p:sp>
      <p:pic>
        <p:nvPicPr>
          <p:cNvPr id="215" name="Google Shape;136;p7" descr="Google Shape;136;p7"/>
          <p:cNvPicPr>
            <a:picLocks noChangeAspect="1"/>
          </p:cNvPicPr>
          <p:nvPr/>
        </p:nvPicPr>
        <p:blipFill>
          <a:blip r:embed="rId3">
            <a:extLst/>
          </a:blip>
          <a:stretch>
            <a:fillRect/>
          </a:stretch>
        </p:blipFill>
        <p:spPr>
          <a:xfrm>
            <a:off x="7326357" y="2890190"/>
            <a:ext cx="4823373" cy="368306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Google Shape;145;p8"/>
          <p:cNvSpPr txBox="1"/>
          <p:nvPr>
            <p:ph type="title"/>
          </p:nvPr>
        </p:nvSpPr>
        <p:spPr>
          <a:xfrm>
            <a:off x="838200" y="365125"/>
            <a:ext cx="10515600" cy="1325563"/>
          </a:xfrm>
          <a:prstGeom prst="rect">
            <a:avLst/>
          </a:prstGeom>
        </p:spPr>
        <p:txBody>
          <a:bodyPr/>
          <a:lstStyle/>
          <a:p>
            <a:pPr/>
          </a:p>
        </p:txBody>
      </p:sp>
      <p:sp>
        <p:nvSpPr>
          <p:cNvPr id="218" name="Google Shape;146;p8"/>
          <p:cNvSpPr txBox="1"/>
          <p:nvPr>
            <p:ph type="body" idx="1"/>
          </p:nvPr>
        </p:nvSpPr>
        <p:spPr>
          <a:xfrm>
            <a:off x="769338" y="2141536"/>
            <a:ext cx="10515601" cy="4351339"/>
          </a:xfrm>
          <a:prstGeom prst="rect">
            <a:avLst/>
          </a:prstGeom>
        </p:spPr>
        <p:txBody>
          <a:bodyPr/>
          <a:lstStyle/>
          <a:p>
            <a:pPr/>
          </a:p>
        </p:txBody>
      </p:sp>
      <p:pic>
        <p:nvPicPr>
          <p:cNvPr id="219" name="Google Shape;147;p8" descr="Google Shape;147;p8"/>
          <p:cNvPicPr>
            <a:picLocks noChangeAspect="1"/>
          </p:cNvPicPr>
          <p:nvPr/>
        </p:nvPicPr>
        <p:blipFill>
          <a:blip r:embed="rId2">
            <a:extLst/>
          </a:blip>
          <a:stretch>
            <a:fillRect/>
          </a:stretch>
        </p:blipFill>
        <p:spPr>
          <a:xfrm>
            <a:off x="0" y="-199781"/>
            <a:ext cx="6874934" cy="4429441"/>
          </a:xfrm>
          <a:prstGeom prst="rect">
            <a:avLst/>
          </a:prstGeom>
          <a:ln w="12700">
            <a:miter lim="400000"/>
          </a:ln>
        </p:spPr>
      </p:pic>
      <p:pic>
        <p:nvPicPr>
          <p:cNvPr id="220" name="Google Shape;148;p8" descr="Google Shape;148;p8"/>
          <p:cNvPicPr>
            <a:picLocks noChangeAspect="1"/>
          </p:cNvPicPr>
          <p:nvPr/>
        </p:nvPicPr>
        <p:blipFill>
          <a:blip r:embed="rId3">
            <a:extLst/>
          </a:blip>
          <a:stretch>
            <a:fillRect/>
          </a:stretch>
        </p:blipFill>
        <p:spPr>
          <a:xfrm>
            <a:off x="6027137" y="-214913"/>
            <a:ext cx="6486597" cy="4429441"/>
          </a:xfrm>
          <a:prstGeom prst="rect">
            <a:avLst/>
          </a:prstGeom>
          <a:ln w="12700">
            <a:miter lim="400000"/>
          </a:ln>
        </p:spPr>
      </p:pic>
      <p:sp>
        <p:nvSpPr>
          <p:cNvPr id="221" name="Google Shape;149;p8"/>
          <p:cNvSpPr txBox="1"/>
          <p:nvPr/>
        </p:nvSpPr>
        <p:spPr>
          <a:xfrm>
            <a:off x="1117185" y="4398993"/>
            <a:ext cx="10259751" cy="15392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gn="just">
              <a:defRPr sz="1600">
                <a:latin typeface="Humnst777 Lt BT Light"/>
                <a:ea typeface="Humnst777 Lt BT Light"/>
                <a:cs typeface="Humnst777 Lt BT Light"/>
                <a:sym typeface="Humnst777 Lt BT Light"/>
              </a:defRPr>
            </a:pPr>
            <a:r>
              <a:t>1.) Transient customer type has more tendency to cancel in the month of April, May, June, July and August</a:t>
            </a:r>
          </a:p>
          <a:p>
            <a:pPr algn="just">
              <a:defRPr sz="1600">
                <a:latin typeface="Humnst777 Lt BT Light"/>
                <a:ea typeface="Humnst777 Lt BT Light"/>
                <a:cs typeface="Humnst777 Lt BT Light"/>
                <a:sym typeface="Humnst777 Lt BT Light"/>
              </a:defRPr>
            </a:pPr>
            <a:r>
              <a:t>2.) Contract customer type has more tendency to cancel in the month of November, January, February.</a:t>
            </a:r>
          </a:p>
          <a:p>
            <a:pPr algn="just">
              <a:defRPr sz="1600">
                <a:latin typeface="Humnst777 Lt BT Light"/>
                <a:ea typeface="Humnst777 Lt BT Light"/>
                <a:cs typeface="Humnst777 Lt BT Light"/>
                <a:sym typeface="Humnst777 Lt BT Light"/>
              </a:defRPr>
            </a:pPr>
            <a:r>
              <a:t>3.) The customers in the room A,B,C,D,E  who likes to have HB(Breakfast and Dinner) have mean lead time of 100. </a:t>
            </a:r>
          </a:p>
          <a:p>
            <a:pPr algn="just">
              <a:defRPr sz="1600">
                <a:latin typeface="Humnst777 Lt BT Light"/>
                <a:ea typeface="Humnst777 Lt BT Light"/>
                <a:cs typeface="Humnst777 Lt BT Light"/>
                <a:sym typeface="Humnst777 Lt BT Light"/>
              </a:defRPr>
            </a:pPr>
            <a:r>
              <a:t>4.) The room type B always has more mean lead time, i.e. 100.</a:t>
            </a:r>
          </a:p>
          <a:p>
            <a:pPr algn="just">
              <a:defRPr sz="1600">
                <a:latin typeface="Humnst777 Lt BT Light"/>
                <a:ea typeface="Humnst777 Lt BT Light"/>
                <a:cs typeface="Humnst777 Lt BT Light"/>
                <a:sym typeface="Humnst777 Lt BT Light"/>
              </a:defRPr>
            </a:pPr>
            <a:r>
              <a:t>5.) The room type G and H for FB(Beakfast, Lunch and Dinner) having mean lead time of 111</a:t>
            </a:r>
          </a:p>
          <a:p>
            <a:pPr algn="just">
              <a:defRPr sz="1600">
                <a:latin typeface="Humnst777 Lt BT Light"/>
                <a:ea typeface="Humnst777 Lt BT Light"/>
                <a:cs typeface="Humnst777 Lt BT Light"/>
                <a:sym typeface="Humnst777 Lt BT Light"/>
              </a:defRPr>
            </a:pPr>
            <a:r>
              <a:t>6.) All the room types prefer to have BB(Bread and Breakfast) having mean lead time of 60</a:t>
            </a:r>
          </a:p>
        </p:txBody>
      </p:sp>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23" name="Google Shape;154;p9"/>
          <p:cNvSpPr txBox="1"/>
          <p:nvPr>
            <p:ph type="title"/>
          </p:nvPr>
        </p:nvSpPr>
        <p:spPr>
          <a:xfrm>
            <a:off x="838200" y="365125"/>
            <a:ext cx="10515600" cy="1325563"/>
          </a:xfrm>
          <a:prstGeom prst="rect">
            <a:avLst/>
          </a:prstGeom>
        </p:spPr>
        <p:txBody>
          <a:bodyPr/>
          <a:lstStyle/>
          <a:p>
            <a:pPr defTabSz="896111">
              <a:defRPr sz="4312">
                <a:latin typeface="Humnst777 Lt BT Light"/>
                <a:ea typeface="Humnst777 Lt BT Light"/>
                <a:cs typeface="Humnst777 Lt BT Light"/>
                <a:sym typeface="Humnst777 Lt BT Light"/>
              </a:defRPr>
            </a:pPr>
            <a:r>
              <a:t>Some EDA Key Insights</a:t>
            </a:r>
            <a:br/>
          </a:p>
        </p:txBody>
      </p:sp>
      <p:sp>
        <p:nvSpPr>
          <p:cNvPr id="224" name="Google Shape;155;p9"/>
          <p:cNvSpPr txBox="1"/>
          <p:nvPr>
            <p:ph type="body" idx="1"/>
          </p:nvPr>
        </p:nvSpPr>
        <p:spPr>
          <a:xfrm>
            <a:off x="321733" y="1131357"/>
            <a:ext cx="11599334" cy="4837645"/>
          </a:xfrm>
          <a:prstGeom prst="rect">
            <a:avLst/>
          </a:prstGeom>
        </p:spPr>
        <p:txBody>
          <a:bodyPr numCol="2" spcCol="579966" anchor="ctr"/>
          <a:lstStyle/>
          <a:p>
            <a:pPr marL="0" indent="0" algn="just" defTabSz="850391">
              <a:lnSpc>
                <a:spcPct val="70000"/>
              </a:lnSpc>
              <a:spcBef>
                <a:spcPts val="0"/>
              </a:spcBef>
              <a:buClrTx/>
              <a:buSzTx/>
              <a:buFontTx/>
              <a:buNone/>
              <a:defRPr sz="1302">
                <a:latin typeface="Humnst777 Lt BT Light"/>
                <a:ea typeface="Humnst777 Lt BT Light"/>
                <a:cs typeface="Humnst777 Lt BT Light"/>
                <a:sym typeface="Humnst777 Lt BT Light"/>
              </a:defRPr>
            </a:pPr>
            <a:r>
              <a:t>Several key insights can be gathered from the analysis of the hotel booking data. </a:t>
            </a:r>
          </a:p>
          <a:p>
            <a:pPr marL="130542" indent="-130542" algn="just" defTabSz="850391">
              <a:lnSpc>
                <a:spcPct val="70000"/>
              </a:lnSpc>
              <a:spcBef>
                <a:spcPts val="900"/>
              </a:spcBef>
              <a:buClrTx/>
              <a:buSzPct val="100000"/>
              <a:buFontTx/>
              <a:defRPr sz="1302">
                <a:latin typeface="Rockwell Bold"/>
                <a:ea typeface="Rockwell Bold"/>
                <a:cs typeface="Rockwell Bold"/>
                <a:sym typeface="Rockwell Bold"/>
              </a:defRPr>
            </a:pPr>
            <a:r>
              <a:t>Cancellation Rates</a:t>
            </a:r>
            <a:r>
              <a:rPr>
                <a:latin typeface="Humnst777 Lt BT Light"/>
                <a:ea typeface="Humnst777 Lt BT Light"/>
                <a:cs typeface="Humnst777 Lt BT Light"/>
                <a:sym typeface="Humnst777 Lt BT Light"/>
              </a:rPr>
              <a:t>: City hotels have a higher cancellation rate (30.3%) compared to resort hotels (23.6%). Strategies should be implemented to reduce cancellations, focusing on improving the guest experience and providing incentives for guests to retain their bookings.</a:t>
            </a:r>
            <a:endParaRPr>
              <a:latin typeface="Humnst777 Lt BT Light"/>
              <a:ea typeface="Humnst777 Lt BT Light"/>
              <a:cs typeface="Humnst777 Lt BT Light"/>
              <a:sym typeface="Humnst777 Lt BT Light"/>
            </a:endParaRPr>
          </a:p>
          <a:p>
            <a:pPr marL="130542" indent="-130542" algn="just" defTabSz="850391">
              <a:lnSpc>
                <a:spcPct val="70000"/>
              </a:lnSpc>
              <a:spcBef>
                <a:spcPts val="900"/>
              </a:spcBef>
              <a:buClrTx/>
              <a:buSzPct val="100000"/>
              <a:buFontTx/>
              <a:defRPr sz="1302">
                <a:latin typeface="Rockwell Bold"/>
                <a:ea typeface="Rockwell Bold"/>
                <a:cs typeface="Rockwell Bold"/>
                <a:sym typeface="Rockwell Bold"/>
              </a:defRPr>
            </a:pPr>
            <a:r>
              <a:t>Booking Distribution</a:t>
            </a:r>
            <a:r>
              <a:rPr>
                <a:latin typeface="Humnst777 Lt BT Light"/>
                <a:ea typeface="Humnst777 Lt BT Light"/>
                <a:cs typeface="Humnst777 Lt BT Light"/>
                <a:sym typeface="Humnst777 Lt BT Light"/>
              </a:rPr>
              <a:t>: City hotels account for 67% of bookings, indicating higher demand compared to resort hotels (33%). The lead time data also suggests that city hotels are busier, emphasizing the need for efficient operations and capacity management.</a:t>
            </a:r>
            <a:endParaRPr>
              <a:latin typeface="Humnst777 Lt BT Light"/>
              <a:ea typeface="Humnst777 Lt BT Light"/>
              <a:cs typeface="Humnst777 Lt BT Light"/>
              <a:sym typeface="Humnst777 Lt BT Light"/>
            </a:endParaRPr>
          </a:p>
          <a:p>
            <a:pPr marL="130542" indent="-130542" algn="just" defTabSz="850391">
              <a:lnSpc>
                <a:spcPct val="70000"/>
              </a:lnSpc>
              <a:spcBef>
                <a:spcPts val="900"/>
              </a:spcBef>
              <a:buClrTx/>
              <a:buSzPct val="100000"/>
              <a:buFontTx/>
              <a:defRPr sz="1302">
                <a:latin typeface="Rockwell Bold"/>
                <a:ea typeface="Rockwell Bold"/>
                <a:cs typeface="Rockwell Bold"/>
                <a:sym typeface="Rockwell Bold"/>
              </a:defRPr>
            </a:pPr>
            <a:r>
              <a:t>Customer Segmentation</a:t>
            </a:r>
            <a:r>
              <a:rPr>
                <a:latin typeface="Humnst777 Lt BT Light"/>
                <a:ea typeface="Humnst777 Lt BT Light"/>
                <a:cs typeface="Humnst777 Lt BT Light"/>
                <a:sym typeface="Humnst777 Lt BT Light"/>
              </a:rPr>
              <a:t>: Transient customers comprise 82.6% of hotel bookings. These guests seek short hotel-stays and are often on-the-move. Understanding their preferences and adapting services to cater to their needs can lead to increased customer satisfaction and loyalty.</a:t>
            </a:r>
            <a:endParaRPr>
              <a:latin typeface="Humnst777 Lt BT Light"/>
              <a:ea typeface="Humnst777 Lt BT Light"/>
              <a:cs typeface="Humnst777 Lt BT Light"/>
              <a:sym typeface="Humnst777 Lt BT Light"/>
            </a:endParaRPr>
          </a:p>
          <a:p>
            <a:pPr marL="130542" indent="-130542" algn="just" defTabSz="850391">
              <a:lnSpc>
                <a:spcPct val="70000"/>
              </a:lnSpc>
              <a:spcBef>
                <a:spcPts val="900"/>
              </a:spcBef>
              <a:buClrTx/>
              <a:buSzPct val="100000"/>
              <a:buFontTx/>
              <a:defRPr sz="1302">
                <a:latin typeface="Rockwell Bold"/>
                <a:ea typeface="Rockwell Bold"/>
                <a:cs typeface="Rockwell Bold"/>
                <a:sym typeface="Rockwell Bold"/>
              </a:defRPr>
            </a:pPr>
            <a:r>
              <a:t>Profitable Year</a:t>
            </a:r>
            <a:r>
              <a:rPr>
                <a:latin typeface="Humnst777 Lt BT Light"/>
                <a:ea typeface="Humnst777 Lt BT Light"/>
                <a:cs typeface="Humnst777 Lt BT Light"/>
                <a:sym typeface="Humnst777 Lt BT Light"/>
              </a:rPr>
              <a:t>: The year 2016 recorded the highest number of bookings, indicating a potential year of increased profitability. Capitalizing on this trend, hotel managers should leverage marketing efforts and operational strategies to maximize revenue during peak periods.</a:t>
            </a:r>
            <a:endParaRPr>
              <a:latin typeface="Humnst777 Lt BT Light"/>
              <a:ea typeface="Humnst777 Lt BT Light"/>
              <a:cs typeface="Humnst777 Lt BT Light"/>
              <a:sym typeface="Humnst777 Lt BT Light"/>
            </a:endParaRPr>
          </a:p>
          <a:p>
            <a:pPr marL="130542" indent="-130542" algn="just" defTabSz="850391">
              <a:lnSpc>
                <a:spcPct val="70000"/>
              </a:lnSpc>
              <a:spcBef>
                <a:spcPts val="900"/>
              </a:spcBef>
              <a:buClrTx/>
              <a:buSzPct val="100000"/>
              <a:buFontTx/>
              <a:defRPr sz="1302">
                <a:latin typeface="Rockwell Bold"/>
                <a:ea typeface="Rockwell Bold"/>
                <a:cs typeface="Rockwell Bold"/>
                <a:sym typeface="Rockwell Bold"/>
              </a:defRPr>
            </a:pPr>
            <a:r>
              <a:t>Booking Channels</a:t>
            </a:r>
            <a:r>
              <a:rPr>
                <a:latin typeface="Humnst777 Lt BT Light"/>
                <a:ea typeface="Humnst777 Lt BT Light"/>
                <a:cs typeface="Humnst777 Lt BT Light"/>
                <a:sym typeface="Humnst777 Lt BT Light"/>
              </a:rPr>
              <a:t>: Guests predominantly use the TA/TO (Travel Agent/ Tour Operator) channel for making bookings. Collaborating with these channels and enhancing online booking platforms can drive more bookings and improve overall guest satisfaction.</a:t>
            </a:r>
            <a:endParaRPr>
              <a:latin typeface="Humnst777 Lt BT Light"/>
              <a:ea typeface="Humnst777 Lt BT Light"/>
              <a:cs typeface="Humnst777 Lt BT Light"/>
              <a:sym typeface="Humnst777 Lt BT Light"/>
            </a:endParaRPr>
          </a:p>
          <a:p>
            <a:pPr marL="130542" indent="-130542" algn="just" defTabSz="850391">
              <a:lnSpc>
                <a:spcPct val="70000"/>
              </a:lnSpc>
              <a:spcBef>
                <a:spcPts val="900"/>
              </a:spcBef>
              <a:buClrTx/>
              <a:buSzPct val="100000"/>
              <a:buFontTx/>
              <a:defRPr sz="1302">
                <a:latin typeface="Rockwell Bold"/>
                <a:ea typeface="Rockwell Bold"/>
                <a:cs typeface="Rockwell Bold"/>
                <a:sym typeface="Rockwell Bold"/>
              </a:defRPr>
            </a:pPr>
            <a:r>
              <a:t>Guest Demographics</a:t>
            </a:r>
            <a:r>
              <a:rPr>
                <a:latin typeface="Humnst777 Lt BT Light"/>
                <a:ea typeface="Humnst777 Lt BT Light"/>
                <a:cs typeface="Humnst777 Lt BT Light"/>
                <a:sym typeface="Humnst777 Lt BT Light"/>
              </a:rPr>
              <a:t>: European countries are the main source of guests, with Portugal being the highest contributor. Hotel managers should tailor their services to cater to the preferences and needs of European guests to ensure a memorable and enjoyable stay.</a:t>
            </a:r>
            <a:endParaRPr>
              <a:latin typeface="Humnst777 Lt BT Light"/>
              <a:ea typeface="Humnst777 Lt BT Light"/>
              <a:cs typeface="Humnst777 Lt BT Light"/>
              <a:sym typeface="Humnst777 Lt BT Light"/>
            </a:endParaRPr>
          </a:p>
          <a:p>
            <a:pPr marL="130542" indent="-130542" algn="just" defTabSz="850391">
              <a:lnSpc>
                <a:spcPct val="70000"/>
              </a:lnSpc>
              <a:spcBef>
                <a:spcPts val="900"/>
              </a:spcBef>
              <a:buClrTx/>
              <a:buSzPct val="100000"/>
              <a:buFontTx/>
              <a:defRPr sz="1302">
                <a:latin typeface="Rockwell Bold"/>
                <a:ea typeface="Rockwell Bold"/>
                <a:cs typeface="Rockwell Bold"/>
                <a:sym typeface="Rockwell Bold"/>
              </a:defRPr>
            </a:pPr>
            <a:r>
              <a:t>Revenue Optimization</a:t>
            </a:r>
            <a:r>
              <a:rPr>
                <a:latin typeface="Humnst777 Lt BT Light"/>
                <a:ea typeface="Humnst777 Lt BT Light"/>
                <a:cs typeface="Humnst777 Lt BT Light"/>
                <a:sym typeface="Humnst777 Lt BT Light"/>
              </a:rPr>
              <a:t>: Hotels typically offer discounts based on the length of the stay and waiting list duration. Developing targeted promotions and pricing strategies can incentivize guests to extend their stays and maximize revenue opportunities.</a:t>
            </a:r>
            <a:endParaRPr>
              <a:latin typeface="Humnst777 Lt BT Light"/>
              <a:ea typeface="Humnst777 Lt BT Light"/>
              <a:cs typeface="Humnst777 Lt BT Light"/>
              <a:sym typeface="Humnst777 Lt BT Light"/>
            </a:endParaRPr>
          </a:p>
          <a:p>
            <a:pPr marL="130542" indent="-130542" algn="just" defTabSz="850391">
              <a:lnSpc>
                <a:spcPct val="70000"/>
              </a:lnSpc>
              <a:spcBef>
                <a:spcPts val="900"/>
              </a:spcBef>
              <a:buClrTx/>
              <a:buSzPct val="100000"/>
              <a:buFontTx/>
              <a:defRPr sz="1302">
                <a:latin typeface="Rockwell Bold"/>
                <a:ea typeface="Rockwell Bold"/>
                <a:cs typeface="Rockwell Bold"/>
                <a:sym typeface="Rockwell Bold"/>
              </a:defRPr>
            </a:pPr>
            <a:r>
              <a:t>Peak Booking Months</a:t>
            </a:r>
            <a:r>
              <a:rPr>
                <a:latin typeface="Humnst777 Lt BT Light"/>
                <a:ea typeface="Humnst777 Lt BT Light"/>
                <a:cs typeface="Humnst777 Lt BT Light"/>
                <a:sym typeface="Humnst777 Lt BT Light"/>
              </a:rPr>
              <a:t>: July and August experience the highest number of bookings. Managers should anticipate increased demand during these months and ensure adequate staffing, inventory, and service levels to deliver exceptional guest experiences.</a:t>
            </a:r>
            <a:endParaRPr>
              <a:latin typeface="Humnst777 Lt BT Light"/>
              <a:ea typeface="Humnst777 Lt BT Light"/>
              <a:cs typeface="Humnst777 Lt BT Light"/>
              <a:sym typeface="Humnst777 Lt BT Light"/>
            </a:endParaRPr>
          </a:p>
          <a:p>
            <a:pPr marL="130542" indent="-130542" algn="just" defTabSz="850391">
              <a:lnSpc>
                <a:spcPct val="70000"/>
              </a:lnSpc>
              <a:spcBef>
                <a:spcPts val="900"/>
              </a:spcBef>
              <a:buClrTx/>
              <a:buSzPct val="100000"/>
              <a:buFontTx/>
              <a:defRPr sz="1302">
                <a:latin typeface="Rockwell Bold"/>
                <a:ea typeface="Rockwell Bold"/>
                <a:cs typeface="Rockwell Bold"/>
                <a:sym typeface="Rockwell Bold"/>
              </a:defRPr>
            </a:pPr>
            <a:r>
              <a:t>Room Type Analysis</a:t>
            </a:r>
            <a:r>
              <a:rPr>
                <a:latin typeface="Humnst777 Lt BT Light"/>
                <a:ea typeface="Humnst777 Lt BT Light"/>
                <a:cs typeface="Humnst777 Lt BT Light"/>
                <a:sym typeface="Humnst777 Lt BT Light"/>
              </a:rPr>
              <a:t>: Room types A and D are in high demand, while rooms F, H, G, and C generate better average daily rates. Increasing the availability of room types A and D can enhance revenue, while focusing on marketing and upselling strategies for higher-priced room types can optimize profitability.</a:t>
            </a:r>
            <a:endParaRPr>
              <a:latin typeface="Humnst777 Lt BT Light"/>
              <a:ea typeface="Humnst777 Lt BT Light"/>
              <a:cs typeface="Humnst777 Lt BT Light"/>
              <a:sym typeface="Humnst777 Lt BT Light"/>
            </a:endParaRPr>
          </a:p>
          <a:p>
            <a:pPr marL="130542" indent="-130542" algn="just" defTabSz="850391">
              <a:lnSpc>
                <a:spcPct val="70000"/>
              </a:lnSpc>
              <a:spcBef>
                <a:spcPts val="900"/>
              </a:spcBef>
              <a:buClrTx/>
              <a:buSzPct val="100000"/>
              <a:buFontTx/>
              <a:defRPr sz="1302">
                <a:latin typeface="Rockwell Bold"/>
                <a:ea typeface="Rockwell Bold"/>
                <a:cs typeface="Rockwell Bold"/>
                <a:sym typeface="Rockwell Bold"/>
              </a:defRPr>
            </a:pPr>
            <a:r>
              <a:t>Customer Behavior</a:t>
            </a:r>
            <a:r>
              <a:rPr>
                <a:latin typeface="Humnst777 Lt BT Light"/>
                <a:ea typeface="Humnst777 Lt BT Light"/>
                <a:cs typeface="Humnst777 Lt BT Light"/>
                <a:sym typeface="Humnst777 Lt BT Light"/>
              </a:rPr>
              <a:t>: Guests booking in August experience shorter waiting list times despite having less lead time. Analyzing this pattern can help identify factors influencing waiting list management and improve operational efficiency.</a:t>
            </a:r>
            <a:endParaRPr>
              <a:latin typeface="Humnst777 Lt BT Light"/>
              <a:ea typeface="Humnst777 Lt BT Light"/>
              <a:cs typeface="Humnst777 Lt BT Light"/>
              <a:sym typeface="Humnst777 Lt BT Light"/>
            </a:endParaRPr>
          </a:p>
          <a:p>
            <a:pPr marL="130542" indent="-130542" algn="just" defTabSz="850391">
              <a:lnSpc>
                <a:spcPct val="70000"/>
              </a:lnSpc>
              <a:spcBef>
                <a:spcPts val="900"/>
              </a:spcBef>
              <a:buClrTx/>
              <a:buSzPct val="100000"/>
              <a:buFontTx/>
              <a:defRPr sz="1302">
                <a:latin typeface="Rockwell Bold"/>
                <a:ea typeface="Rockwell Bold"/>
                <a:cs typeface="Rockwell Bold"/>
                <a:sym typeface="Rockwell Bold"/>
              </a:defRPr>
            </a:pPr>
            <a:r>
              <a:t>Cancellation Patterns</a:t>
            </a:r>
            <a:r>
              <a:rPr>
                <a:latin typeface="Humnst777 Lt BT Light"/>
                <a:ea typeface="Humnst777 Lt BT Light"/>
                <a:cs typeface="Humnst777 Lt BT Light"/>
                <a:sym typeface="Humnst777 Lt BT Light"/>
              </a:rPr>
              <a:t>: Transient customers exhibit a higher tendency to cancel bookings during April to August. Contract customers, on the other hand, show higher cancellation rates in November, January, and February. Targeted retention strategies should be implemented to minimize cancellations during these periods.</a:t>
            </a:r>
            <a:endParaRPr>
              <a:latin typeface="Humnst777 Lt BT Light"/>
              <a:ea typeface="Humnst777 Lt BT Light"/>
              <a:cs typeface="Humnst777 Lt BT Light"/>
              <a:sym typeface="Humnst777 Lt BT Light"/>
            </a:endParaRPr>
          </a:p>
          <a:p>
            <a:pPr marL="130542" indent="-130542" algn="just" defTabSz="850391">
              <a:lnSpc>
                <a:spcPct val="70000"/>
              </a:lnSpc>
              <a:spcBef>
                <a:spcPts val="900"/>
              </a:spcBef>
              <a:buClrTx/>
              <a:buSzPct val="100000"/>
              <a:buFontTx/>
              <a:defRPr sz="1302">
                <a:latin typeface="Rockwell Bold"/>
                <a:ea typeface="Rockwell Bold"/>
                <a:cs typeface="Rockwell Bold"/>
                <a:sym typeface="Rockwell Bold"/>
              </a:defRPr>
            </a:pPr>
            <a:r>
              <a:t>Mean Lead Time by Room Type</a:t>
            </a:r>
            <a:r>
              <a:rPr>
                <a:latin typeface="Humnst777 Lt BT Light"/>
                <a:ea typeface="Humnst777 Lt BT Light"/>
                <a:cs typeface="Humnst777 Lt BT Light"/>
                <a:sym typeface="Humnst777 Lt BT Light"/>
              </a:rPr>
              <a:t>: Customers preferring rooms A, B, C, D, or E with HB meal plans have a mean lead time of 100, indicating advanced planning. Room type B consistently has a higher mean lead time of 100, suggesting the need for targeted marketing and optimization of resources.</a:t>
            </a:r>
          </a:p>
        </p:txBody>
      </p:sp>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Google Shape;160;p10"/>
          <p:cNvSpPr txBox="1"/>
          <p:nvPr>
            <p:ph type="title"/>
          </p:nvPr>
        </p:nvSpPr>
        <p:spPr>
          <a:xfrm>
            <a:off x="838200" y="365125"/>
            <a:ext cx="10515600" cy="1325563"/>
          </a:xfrm>
          <a:prstGeom prst="rect">
            <a:avLst/>
          </a:prstGeom>
        </p:spPr>
        <p:txBody>
          <a:bodyPr/>
          <a:lstStyle/>
          <a:p>
            <a:pPr defTabSz="896111">
              <a:defRPr sz="4312">
                <a:latin typeface="Humnst777 Lt BT Light"/>
                <a:ea typeface="Humnst777 Lt BT Light"/>
                <a:cs typeface="Humnst777 Lt BT Light"/>
                <a:sym typeface="Humnst777 Lt BT Light"/>
              </a:defRPr>
            </a:pPr>
            <a:r>
              <a:t>Model Building Approach</a:t>
            </a:r>
            <a:br/>
          </a:p>
        </p:txBody>
      </p:sp>
      <p:grpSp>
        <p:nvGrpSpPr>
          <p:cNvPr id="251" name="Diagram 1"/>
          <p:cNvGrpSpPr/>
          <p:nvPr/>
        </p:nvGrpSpPr>
        <p:grpSpPr>
          <a:xfrm>
            <a:off x="84667" y="1203295"/>
            <a:ext cx="12039599" cy="5557369"/>
            <a:chOff x="0" y="0"/>
            <a:chExt cx="12039598" cy="5557368"/>
          </a:xfrm>
        </p:grpSpPr>
        <p:grpSp>
          <p:nvGrpSpPr>
            <p:cNvPr id="229" name="Group"/>
            <p:cNvGrpSpPr/>
            <p:nvPr/>
          </p:nvGrpSpPr>
          <p:grpSpPr>
            <a:xfrm>
              <a:off x="-1" y="0"/>
              <a:ext cx="1048205" cy="1497433"/>
              <a:chOff x="0" y="0"/>
              <a:chExt cx="1048203" cy="1497432"/>
            </a:xfrm>
          </p:grpSpPr>
          <p:sp>
            <p:nvSpPr>
              <p:cNvPr id="227" name="Chevron"/>
              <p:cNvSpPr/>
              <p:nvPr/>
            </p:nvSpPr>
            <p:spPr>
              <a:xfrm rot="5400000">
                <a:off x="-224615" y="224614"/>
                <a:ext cx="1497433" cy="1048204"/>
              </a:xfrm>
              <a:prstGeom prst="chevron">
                <a:avLst>
                  <a:gd name="adj" fmla="val 50000"/>
                </a:avLst>
              </a:prstGeom>
              <a:solidFill>
                <a:schemeClr val="accent3"/>
              </a:solidFill>
              <a:ln w="25400" cap="flat">
                <a:solidFill>
                  <a:schemeClr val="accent3"/>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defTabSz="533400">
                  <a:lnSpc>
                    <a:spcPct val="90000"/>
                  </a:lnSpc>
                  <a:spcBef>
                    <a:spcPts val="500"/>
                  </a:spcBef>
                  <a:defRPr sz="1200">
                    <a:solidFill>
                      <a:srgbClr val="FFFFFF"/>
                    </a:solidFill>
                  </a:defRPr>
                </a:pPr>
              </a:p>
            </p:txBody>
          </p:sp>
          <p:sp>
            <p:nvSpPr>
              <p:cNvPr id="228" name="Feature Selection"/>
              <p:cNvSpPr txBox="1"/>
              <p:nvPr/>
            </p:nvSpPr>
            <p:spPr>
              <a:xfrm>
                <a:off x="0" y="511862"/>
                <a:ext cx="1048204" cy="4737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 tIns="7620" rIns="7620" bIns="7620" numCol="1" anchor="ctr">
                <a:spAutoFit/>
              </a:bodyPr>
              <a:lstStyle>
                <a:lvl1pPr algn="ctr" defTabSz="533400">
                  <a:lnSpc>
                    <a:spcPct val="90000"/>
                  </a:lnSpc>
                  <a:spcBef>
                    <a:spcPts val="500"/>
                  </a:spcBef>
                  <a:defRPr sz="1600">
                    <a:solidFill>
                      <a:srgbClr val="FFFFFF"/>
                    </a:solidFill>
                  </a:defRPr>
                </a:lvl1pPr>
              </a:lstStyle>
              <a:p>
                <a:pPr/>
                <a:r>
                  <a:t>Feature Selection</a:t>
                </a:r>
              </a:p>
            </p:txBody>
          </p:sp>
        </p:grpSp>
        <p:grpSp>
          <p:nvGrpSpPr>
            <p:cNvPr id="232" name="Group"/>
            <p:cNvGrpSpPr/>
            <p:nvPr/>
          </p:nvGrpSpPr>
          <p:grpSpPr>
            <a:xfrm>
              <a:off x="1048201" y="-1"/>
              <a:ext cx="10991398" cy="973333"/>
              <a:chOff x="0" y="0"/>
              <a:chExt cx="10991396" cy="973331"/>
            </a:xfrm>
          </p:grpSpPr>
          <p:sp>
            <p:nvSpPr>
              <p:cNvPr id="230" name="Shape"/>
              <p:cNvSpPr/>
              <p:nvPr/>
            </p:nvSpPr>
            <p:spPr>
              <a:xfrm rot="5400000">
                <a:off x="5009032" y="-5009033"/>
                <a:ext cx="973332" cy="109913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600" y="0"/>
                    </a:moveTo>
                    <a:lnTo>
                      <a:pt x="18000" y="0"/>
                    </a:lnTo>
                    <a:cubicBezTo>
                      <a:pt x="19988" y="0"/>
                      <a:pt x="21600" y="143"/>
                      <a:pt x="21600" y="319"/>
                    </a:cubicBezTo>
                    <a:lnTo>
                      <a:pt x="21600" y="21600"/>
                    </a:lnTo>
                    <a:lnTo>
                      <a:pt x="0" y="21600"/>
                    </a:lnTo>
                    <a:lnTo>
                      <a:pt x="0" y="319"/>
                    </a:lnTo>
                    <a:cubicBezTo>
                      <a:pt x="0" y="143"/>
                      <a:pt x="1612" y="0"/>
                      <a:pt x="3600" y="0"/>
                    </a:cubicBezTo>
                    <a:close/>
                  </a:path>
                </a:pathLst>
              </a:custGeom>
              <a:solidFill>
                <a:srgbClr val="FFFFFF">
                  <a:alpha val="90000"/>
                </a:srgbClr>
              </a:solidFill>
              <a:ln w="25400" cap="flat">
                <a:solidFill>
                  <a:schemeClr val="accent3"/>
                </a:solidFill>
                <a:prstDash val="solid"/>
                <a:round/>
              </a:ln>
              <a:effectLst/>
            </p:spPr>
            <p:txBody>
              <a:bodyPr wrap="square" lIns="45719" tIns="45719" rIns="45719" bIns="45719" numCol="1" anchor="ctr">
                <a:noAutofit/>
              </a:bodyPr>
              <a:lstStyle/>
              <a:p>
                <a:pPr algn="just" defTabSz="533400">
                  <a:lnSpc>
                    <a:spcPct val="90000"/>
                  </a:lnSpc>
                  <a:spcBef>
                    <a:spcPts val="200"/>
                  </a:spcBef>
                  <a:defRPr sz="1200"/>
                </a:pPr>
              </a:p>
            </p:txBody>
          </p:sp>
          <p:sp>
            <p:nvSpPr>
              <p:cNvPr id="231" name="Selecting the right features for predictive analysis is vital as it impacts model performance and interpretability. By including correlated features that are relevant to the target variable, we boost predictive power and minimize overfitting. Proper feat"/>
              <p:cNvSpPr txBox="1"/>
              <p:nvPr/>
            </p:nvSpPr>
            <p:spPr>
              <a:xfrm>
                <a:off x="77724" y="159005"/>
                <a:ext cx="10866159" cy="6553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 tIns="7620" rIns="7620" bIns="7620" numCol="1" anchor="ctr">
                <a:spAutoFit/>
              </a:bodyPr>
              <a:lstStyle/>
              <a:p>
                <a:pPr lvl="1" marL="114300" indent="-114300" algn="just" defTabSz="533400">
                  <a:lnSpc>
                    <a:spcPct val="90000"/>
                  </a:lnSpc>
                  <a:spcBef>
                    <a:spcPts val="200"/>
                  </a:spcBef>
                  <a:buClr>
                    <a:srgbClr val="000000"/>
                  </a:buClr>
                  <a:buSzPct val="100000"/>
                  <a:buFont typeface="Times Roman"/>
                  <a:buChar char="•"/>
                </a:pPr>
                <a:r>
                  <a:t>Selecting the right features for predictive analysis is vital as it impacts model performance and interpretability. By including correlated features that are relevant to the target variable, we boost predictive power and minimize overfitting. Proper feature selection reduces noise, enhances efficiency, and enables us to extract meaningful insights, improve interpretability, and make informed decisions.</a:t>
                </a:r>
              </a:p>
            </p:txBody>
          </p:sp>
        </p:grpSp>
        <p:grpSp>
          <p:nvGrpSpPr>
            <p:cNvPr id="235" name="Group"/>
            <p:cNvGrpSpPr/>
            <p:nvPr/>
          </p:nvGrpSpPr>
          <p:grpSpPr>
            <a:xfrm>
              <a:off x="-1" y="1353312"/>
              <a:ext cx="1048205" cy="1497433"/>
              <a:chOff x="0" y="0"/>
              <a:chExt cx="1048203" cy="1497432"/>
            </a:xfrm>
          </p:grpSpPr>
          <p:sp>
            <p:nvSpPr>
              <p:cNvPr id="233" name="Chevron"/>
              <p:cNvSpPr/>
              <p:nvPr/>
            </p:nvSpPr>
            <p:spPr>
              <a:xfrm rot="5400000">
                <a:off x="-224615" y="224614"/>
                <a:ext cx="1497433" cy="1048204"/>
              </a:xfrm>
              <a:prstGeom prst="chevron">
                <a:avLst>
                  <a:gd name="adj" fmla="val 50000"/>
                </a:avLst>
              </a:prstGeom>
              <a:solidFill>
                <a:srgbClr val="BB7676"/>
              </a:solidFill>
              <a:ln w="25400" cap="flat">
                <a:solidFill>
                  <a:srgbClr val="BB7676"/>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defTabSz="533400">
                  <a:lnSpc>
                    <a:spcPct val="90000"/>
                  </a:lnSpc>
                  <a:spcBef>
                    <a:spcPts val="500"/>
                  </a:spcBef>
                  <a:defRPr sz="1200">
                    <a:solidFill>
                      <a:srgbClr val="FFFFFF"/>
                    </a:solidFill>
                  </a:defRPr>
                </a:pPr>
              </a:p>
            </p:txBody>
          </p:sp>
          <p:sp>
            <p:nvSpPr>
              <p:cNvPr id="234" name="Model Selection"/>
              <p:cNvSpPr txBox="1"/>
              <p:nvPr/>
            </p:nvSpPr>
            <p:spPr>
              <a:xfrm>
                <a:off x="0" y="511862"/>
                <a:ext cx="1048204" cy="4737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 tIns="7620" rIns="7620" bIns="7620" numCol="1" anchor="ctr">
                <a:spAutoFit/>
              </a:bodyPr>
              <a:lstStyle>
                <a:lvl1pPr algn="ctr" defTabSz="533400">
                  <a:lnSpc>
                    <a:spcPct val="90000"/>
                  </a:lnSpc>
                  <a:spcBef>
                    <a:spcPts val="500"/>
                  </a:spcBef>
                  <a:defRPr sz="1600">
                    <a:solidFill>
                      <a:srgbClr val="FFFFFF"/>
                    </a:solidFill>
                  </a:defRPr>
                </a:lvl1pPr>
              </a:lstStyle>
              <a:p>
                <a:pPr/>
                <a:r>
                  <a:t>Model Selection</a:t>
                </a:r>
              </a:p>
            </p:txBody>
          </p:sp>
        </p:grpSp>
        <p:grpSp>
          <p:nvGrpSpPr>
            <p:cNvPr id="238" name="Group"/>
            <p:cNvGrpSpPr/>
            <p:nvPr/>
          </p:nvGrpSpPr>
          <p:grpSpPr>
            <a:xfrm>
              <a:off x="1048201" y="1353311"/>
              <a:ext cx="10991398" cy="973333"/>
              <a:chOff x="0" y="0"/>
              <a:chExt cx="10991396" cy="973331"/>
            </a:xfrm>
          </p:grpSpPr>
          <p:sp>
            <p:nvSpPr>
              <p:cNvPr id="236" name="Shape"/>
              <p:cNvSpPr/>
              <p:nvPr/>
            </p:nvSpPr>
            <p:spPr>
              <a:xfrm rot="5400000">
                <a:off x="5009032" y="-5009033"/>
                <a:ext cx="973332" cy="109913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600" y="0"/>
                    </a:moveTo>
                    <a:lnTo>
                      <a:pt x="18000" y="0"/>
                    </a:lnTo>
                    <a:cubicBezTo>
                      <a:pt x="19988" y="0"/>
                      <a:pt x="21600" y="143"/>
                      <a:pt x="21600" y="319"/>
                    </a:cubicBezTo>
                    <a:lnTo>
                      <a:pt x="21600" y="21600"/>
                    </a:lnTo>
                    <a:lnTo>
                      <a:pt x="0" y="21600"/>
                    </a:lnTo>
                    <a:lnTo>
                      <a:pt x="0" y="319"/>
                    </a:lnTo>
                    <a:cubicBezTo>
                      <a:pt x="0" y="143"/>
                      <a:pt x="1612" y="0"/>
                      <a:pt x="3600" y="0"/>
                    </a:cubicBezTo>
                    <a:close/>
                  </a:path>
                </a:pathLst>
              </a:custGeom>
              <a:solidFill>
                <a:srgbClr val="FFFFFF">
                  <a:alpha val="90000"/>
                </a:srgbClr>
              </a:solidFill>
              <a:ln w="25400" cap="flat">
                <a:solidFill>
                  <a:srgbClr val="BB7676"/>
                </a:solidFill>
                <a:prstDash val="solid"/>
                <a:round/>
              </a:ln>
              <a:effectLst/>
            </p:spPr>
            <p:txBody>
              <a:bodyPr wrap="square" lIns="45719" tIns="45719" rIns="45719" bIns="45719" numCol="1" anchor="ctr">
                <a:noAutofit/>
              </a:bodyPr>
              <a:lstStyle/>
              <a:p>
                <a:pPr algn="just" defTabSz="533400">
                  <a:lnSpc>
                    <a:spcPct val="90000"/>
                  </a:lnSpc>
                  <a:spcBef>
                    <a:spcPts val="200"/>
                  </a:spcBef>
                  <a:defRPr sz="1200"/>
                </a:pPr>
              </a:p>
            </p:txBody>
          </p:sp>
          <p:sp>
            <p:nvSpPr>
              <p:cNvPr id="237" name="Selecting appropriate machine learning models is crucial for predictive analysis as it directly impacts the accuracy, interpretability, and efficiency of the predictions. By choosing models that are well-suited for the dataset's complexity, feature types"/>
              <p:cNvSpPr txBox="1"/>
              <p:nvPr/>
            </p:nvSpPr>
            <p:spPr>
              <a:xfrm>
                <a:off x="77724" y="159005"/>
                <a:ext cx="10866159" cy="6553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 tIns="7620" rIns="7620" bIns="7620" numCol="1" anchor="ctr">
                <a:spAutoFit/>
              </a:bodyPr>
              <a:lstStyle/>
              <a:p>
                <a:pPr lvl="1" marL="114300" indent="-114300" algn="just" defTabSz="533400">
                  <a:lnSpc>
                    <a:spcPct val="90000"/>
                  </a:lnSpc>
                  <a:spcBef>
                    <a:spcPts val="200"/>
                  </a:spcBef>
                  <a:buClr>
                    <a:srgbClr val="000000"/>
                  </a:buClr>
                  <a:buSzPct val="100000"/>
                  <a:buFont typeface="Times Roman"/>
                  <a:buChar char="•"/>
                </a:pPr>
                <a:r>
                  <a:t>Selecting appropriate machine learning models is crucial for predictive analysis as it directly impacts the accuracy, interpretability, and efficiency of the predictions. By choosing models that are well-suited for the dataset's complexity, feature types, and scalability requirements, we can obtain more accurate and reliable predictions while gaining insights into the underlying factors driving the outcomes.</a:t>
                </a:r>
              </a:p>
            </p:txBody>
          </p:sp>
        </p:grpSp>
        <p:grpSp>
          <p:nvGrpSpPr>
            <p:cNvPr id="241" name="Group"/>
            <p:cNvGrpSpPr/>
            <p:nvPr/>
          </p:nvGrpSpPr>
          <p:grpSpPr>
            <a:xfrm>
              <a:off x="-1" y="2706624"/>
              <a:ext cx="1048205" cy="1497433"/>
              <a:chOff x="0" y="0"/>
              <a:chExt cx="1048203" cy="1497432"/>
            </a:xfrm>
          </p:grpSpPr>
          <p:sp>
            <p:nvSpPr>
              <p:cNvPr id="239" name="Chevron"/>
              <p:cNvSpPr/>
              <p:nvPr/>
            </p:nvSpPr>
            <p:spPr>
              <a:xfrm rot="5400000">
                <a:off x="-224615" y="224614"/>
                <a:ext cx="1497433" cy="1048204"/>
              </a:xfrm>
              <a:prstGeom prst="chevron">
                <a:avLst>
                  <a:gd name="adj" fmla="val 50000"/>
                </a:avLst>
              </a:prstGeom>
              <a:solidFill>
                <a:srgbClr val="D93F3F"/>
              </a:solidFill>
              <a:ln w="25400" cap="flat">
                <a:solidFill>
                  <a:srgbClr val="D93F3F"/>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defTabSz="533400">
                  <a:lnSpc>
                    <a:spcPct val="90000"/>
                  </a:lnSpc>
                  <a:spcBef>
                    <a:spcPts val="500"/>
                  </a:spcBef>
                  <a:defRPr sz="1200">
                    <a:solidFill>
                      <a:srgbClr val="FFFFFF"/>
                    </a:solidFill>
                  </a:defRPr>
                </a:pPr>
              </a:p>
            </p:txBody>
          </p:sp>
          <p:sp>
            <p:nvSpPr>
              <p:cNvPr id="240" name="Model Tuning and Validation"/>
              <p:cNvSpPr txBox="1"/>
              <p:nvPr/>
            </p:nvSpPr>
            <p:spPr>
              <a:xfrm>
                <a:off x="0" y="454077"/>
                <a:ext cx="1048204" cy="690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 tIns="7620" rIns="7620" bIns="7620" numCol="1" anchor="ctr">
                <a:spAutoFit/>
              </a:bodyPr>
              <a:lstStyle>
                <a:lvl1pPr algn="ctr" defTabSz="533400">
                  <a:lnSpc>
                    <a:spcPct val="90000"/>
                  </a:lnSpc>
                  <a:spcBef>
                    <a:spcPts val="500"/>
                  </a:spcBef>
                  <a:defRPr sz="1600">
                    <a:solidFill>
                      <a:srgbClr val="FFFFFF"/>
                    </a:solidFill>
                  </a:defRPr>
                </a:lvl1pPr>
              </a:lstStyle>
              <a:p>
                <a:pPr/>
                <a:r>
                  <a:t>Model Tuning and Validation</a:t>
                </a:r>
              </a:p>
            </p:txBody>
          </p:sp>
        </p:grpSp>
        <p:grpSp>
          <p:nvGrpSpPr>
            <p:cNvPr id="244" name="Group"/>
            <p:cNvGrpSpPr/>
            <p:nvPr/>
          </p:nvGrpSpPr>
          <p:grpSpPr>
            <a:xfrm>
              <a:off x="1048201" y="2706623"/>
              <a:ext cx="10991398" cy="973333"/>
              <a:chOff x="0" y="0"/>
              <a:chExt cx="10991396" cy="973331"/>
            </a:xfrm>
          </p:grpSpPr>
          <p:sp>
            <p:nvSpPr>
              <p:cNvPr id="242" name="Shape"/>
              <p:cNvSpPr/>
              <p:nvPr/>
            </p:nvSpPr>
            <p:spPr>
              <a:xfrm rot="5400000">
                <a:off x="5009032" y="-5009033"/>
                <a:ext cx="973332" cy="109913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600" y="0"/>
                    </a:moveTo>
                    <a:lnTo>
                      <a:pt x="18000" y="0"/>
                    </a:lnTo>
                    <a:cubicBezTo>
                      <a:pt x="19988" y="0"/>
                      <a:pt x="21600" y="143"/>
                      <a:pt x="21600" y="319"/>
                    </a:cubicBezTo>
                    <a:lnTo>
                      <a:pt x="21600" y="21600"/>
                    </a:lnTo>
                    <a:lnTo>
                      <a:pt x="0" y="21600"/>
                    </a:lnTo>
                    <a:lnTo>
                      <a:pt x="0" y="319"/>
                    </a:lnTo>
                    <a:cubicBezTo>
                      <a:pt x="0" y="143"/>
                      <a:pt x="1612" y="0"/>
                      <a:pt x="3600" y="0"/>
                    </a:cubicBezTo>
                    <a:close/>
                  </a:path>
                </a:pathLst>
              </a:custGeom>
              <a:solidFill>
                <a:srgbClr val="FFFFFF">
                  <a:alpha val="90000"/>
                </a:srgbClr>
              </a:solidFill>
              <a:ln w="25400" cap="flat">
                <a:solidFill>
                  <a:srgbClr val="D93F3F"/>
                </a:solidFill>
                <a:prstDash val="solid"/>
                <a:round/>
              </a:ln>
              <a:effectLst/>
            </p:spPr>
            <p:txBody>
              <a:bodyPr wrap="square" lIns="45719" tIns="45719" rIns="45719" bIns="45719" numCol="1" anchor="ctr">
                <a:noAutofit/>
              </a:bodyPr>
              <a:lstStyle/>
              <a:p>
                <a:pPr algn="just" defTabSz="533400">
                  <a:lnSpc>
                    <a:spcPct val="90000"/>
                  </a:lnSpc>
                  <a:spcBef>
                    <a:spcPts val="200"/>
                  </a:spcBef>
                  <a:defRPr sz="1200"/>
                </a:pPr>
              </a:p>
            </p:txBody>
          </p:sp>
          <p:sp>
            <p:nvSpPr>
              <p:cNvPr id="243" name="Model tuning involves adjusting the hyperparameters of the model to find the optimal configuration that maximizes accuracy. By fine-tuning the model, we can improve its ability to generalize to unseen data and enhance its predictive capabilities."/>
              <p:cNvSpPr txBox="1"/>
              <p:nvPr/>
            </p:nvSpPr>
            <p:spPr>
              <a:xfrm>
                <a:off x="77724" y="261875"/>
                <a:ext cx="10866159" cy="4495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 tIns="7620" rIns="7620" bIns="7620" numCol="1" anchor="ctr">
                <a:spAutoFit/>
              </a:bodyPr>
              <a:lstStyle/>
              <a:p>
                <a:pPr lvl="1" marL="114300" indent="-114300" algn="just" defTabSz="533400">
                  <a:lnSpc>
                    <a:spcPct val="90000"/>
                  </a:lnSpc>
                  <a:spcBef>
                    <a:spcPts val="200"/>
                  </a:spcBef>
                  <a:buClr>
                    <a:srgbClr val="000000"/>
                  </a:buClr>
                  <a:buSzPct val="100000"/>
                  <a:buFont typeface="Times Roman"/>
                  <a:buChar char="•"/>
                </a:pPr>
                <a:r>
                  <a:t>Model tuning involves adjusting the hyperparameters of the model to find the optimal configuration that maximizes accuracy. By fine-tuning the model, we can improve its ability to generalize to unseen data and enhance its predictive capabilities.</a:t>
                </a:r>
              </a:p>
            </p:txBody>
          </p:sp>
        </p:grpSp>
        <p:grpSp>
          <p:nvGrpSpPr>
            <p:cNvPr id="247" name="Group"/>
            <p:cNvGrpSpPr/>
            <p:nvPr/>
          </p:nvGrpSpPr>
          <p:grpSpPr>
            <a:xfrm>
              <a:off x="-1" y="4059936"/>
              <a:ext cx="1048205" cy="1497433"/>
              <a:chOff x="0" y="0"/>
              <a:chExt cx="1048203" cy="1497432"/>
            </a:xfrm>
          </p:grpSpPr>
          <p:sp>
            <p:nvSpPr>
              <p:cNvPr id="245" name="Chevron"/>
              <p:cNvSpPr/>
              <p:nvPr/>
            </p:nvSpPr>
            <p:spPr>
              <a:xfrm rot="5400000">
                <a:off x="-224615" y="224614"/>
                <a:ext cx="1497433" cy="1048204"/>
              </a:xfrm>
              <a:prstGeom prst="chevron">
                <a:avLst>
                  <a:gd name="adj" fmla="val 50000"/>
                </a:avLst>
              </a:prstGeom>
              <a:solidFill>
                <a:srgbClr val="FF0000"/>
              </a:solidFill>
              <a:ln w="25400" cap="flat">
                <a:solidFill>
                  <a:srgbClr val="FF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defTabSz="533400">
                  <a:lnSpc>
                    <a:spcPct val="90000"/>
                  </a:lnSpc>
                  <a:spcBef>
                    <a:spcPts val="500"/>
                  </a:spcBef>
                  <a:defRPr sz="1200">
                    <a:solidFill>
                      <a:srgbClr val="FFFFFF"/>
                    </a:solidFill>
                  </a:defRPr>
                </a:pPr>
              </a:p>
            </p:txBody>
          </p:sp>
          <p:sp>
            <p:nvSpPr>
              <p:cNvPr id="246" name="Model Validation"/>
              <p:cNvSpPr txBox="1"/>
              <p:nvPr/>
            </p:nvSpPr>
            <p:spPr>
              <a:xfrm>
                <a:off x="0" y="511861"/>
                <a:ext cx="1048204" cy="4737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 tIns="7620" rIns="7620" bIns="7620" numCol="1" anchor="ctr">
                <a:spAutoFit/>
              </a:bodyPr>
              <a:lstStyle>
                <a:lvl1pPr algn="ctr" defTabSz="533400">
                  <a:lnSpc>
                    <a:spcPct val="90000"/>
                  </a:lnSpc>
                  <a:spcBef>
                    <a:spcPts val="500"/>
                  </a:spcBef>
                  <a:defRPr sz="1600">
                    <a:solidFill>
                      <a:srgbClr val="FFFFFF"/>
                    </a:solidFill>
                  </a:defRPr>
                </a:lvl1pPr>
              </a:lstStyle>
              <a:p>
                <a:pPr/>
                <a:r>
                  <a:t>Model Validation</a:t>
                </a:r>
              </a:p>
            </p:txBody>
          </p:sp>
        </p:grpSp>
        <p:grpSp>
          <p:nvGrpSpPr>
            <p:cNvPr id="250" name="Group"/>
            <p:cNvGrpSpPr/>
            <p:nvPr/>
          </p:nvGrpSpPr>
          <p:grpSpPr>
            <a:xfrm>
              <a:off x="1048201" y="4059935"/>
              <a:ext cx="10991398" cy="973333"/>
              <a:chOff x="0" y="0"/>
              <a:chExt cx="10991396" cy="973331"/>
            </a:xfrm>
          </p:grpSpPr>
          <p:sp>
            <p:nvSpPr>
              <p:cNvPr id="248" name="Shape"/>
              <p:cNvSpPr/>
              <p:nvPr/>
            </p:nvSpPr>
            <p:spPr>
              <a:xfrm rot="5400000">
                <a:off x="5009032" y="-5009033"/>
                <a:ext cx="973332" cy="109913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600" y="0"/>
                    </a:moveTo>
                    <a:lnTo>
                      <a:pt x="18000" y="0"/>
                    </a:lnTo>
                    <a:cubicBezTo>
                      <a:pt x="19988" y="0"/>
                      <a:pt x="21600" y="143"/>
                      <a:pt x="21600" y="319"/>
                    </a:cubicBezTo>
                    <a:lnTo>
                      <a:pt x="21600" y="21600"/>
                    </a:lnTo>
                    <a:lnTo>
                      <a:pt x="0" y="21600"/>
                    </a:lnTo>
                    <a:lnTo>
                      <a:pt x="0" y="319"/>
                    </a:lnTo>
                    <a:cubicBezTo>
                      <a:pt x="0" y="143"/>
                      <a:pt x="1612" y="0"/>
                      <a:pt x="3600" y="0"/>
                    </a:cubicBezTo>
                    <a:close/>
                  </a:path>
                </a:pathLst>
              </a:custGeom>
              <a:solidFill>
                <a:srgbClr val="FFFFFF">
                  <a:alpha val="90000"/>
                </a:srgbClr>
              </a:solidFill>
              <a:ln w="25400" cap="flat">
                <a:solidFill>
                  <a:srgbClr val="FF0000"/>
                </a:solidFill>
                <a:prstDash val="solid"/>
                <a:round/>
              </a:ln>
              <a:effectLst/>
            </p:spPr>
            <p:txBody>
              <a:bodyPr wrap="square" lIns="45719" tIns="45719" rIns="45719" bIns="45719" numCol="1" anchor="ctr">
                <a:noAutofit/>
              </a:bodyPr>
              <a:lstStyle/>
              <a:p>
                <a:pPr algn="just" defTabSz="533400">
                  <a:lnSpc>
                    <a:spcPct val="90000"/>
                  </a:lnSpc>
                  <a:spcBef>
                    <a:spcPts val="200"/>
                  </a:spcBef>
                  <a:defRPr sz="1200"/>
                </a:pPr>
              </a:p>
            </p:txBody>
          </p:sp>
          <p:sp>
            <p:nvSpPr>
              <p:cNvPr id="249" name="Validation is crucial for assessing the model's performance on independent data and evaluating its generalization ability. It helps us understand how well the model performs in real-world scenarios and provides insights into its strengths and limitations"/>
              <p:cNvSpPr txBox="1"/>
              <p:nvPr/>
            </p:nvSpPr>
            <p:spPr>
              <a:xfrm>
                <a:off x="77724" y="261875"/>
                <a:ext cx="10866159" cy="4495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 tIns="7620" rIns="7620" bIns="7620" numCol="1" anchor="ctr">
                <a:spAutoFit/>
              </a:bodyPr>
              <a:lstStyle/>
              <a:p>
                <a:pPr lvl="1" marL="114300" indent="-114300" algn="just" defTabSz="533400">
                  <a:lnSpc>
                    <a:spcPct val="90000"/>
                  </a:lnSpc>
                  <a:spcBef>
                    <a:spcPts val="200"/>
                  </a:spcBef>
                  <a:buClr>
                    <a:srgbClr val="000000"/>
                  </a:buClr>
                  <a:buSzPct val="100000"/>
                  <a:buFont typeface="Times Roman"/>
                  <a:buChar char="•"/>
                </a:pPr>
                <a:r>
                  <a:t>Validation is crucial for assessing the model's performance on independent data and evaluating its generalization ability. It helps us understand how well the model performs in real-world scenarios and provides insights into its strengths and limitations.</a:t>
                </a:r>
              </a:p>
            </p:txBody>
          </p:sp>
        </p:grpSp>
      </p:grpSp>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Google Shape;166;p11"/>
          <p:cNvSpPr txBox="1"/>
          <p:nvPr>
            <p:ph type="title"/>
          </p:nvPr>
        </p:nvSpPr>
        <p:spPr>
          <a:xfrm>
            <a:off x="720074" y="304800"/>
            <a:ext cx="10515601" cy="1325563"/>
          </a:xfrm>
          <a:prstGeom prst="rect">
            <a:avLst/>
          </a:prstGeom>
        </p:spPr>
        <p:txBody>
          <a:bodyPr/>
          <a:lstStyle/>
          <a:p>
            <a:pPr defTabSz="896111">
              <a:defRPr sz="4312">
                <a:latin typeface="Humnst777 Lt BT Light"/>
                <a:ea typeface="Humnst777 Lt BT Light"/>
                <a:cs typeface="Humnst777 Lt BT Light"/>
                <a:sym typeface="Humnst777 Lt BT Light"/>
              </a:defRPr>
            </a:pPr>
            <a:r>
              <a:t>Feature Selection</a:t>
            </a:r>
            <a:br/>
          </a:p>
        </p:txBody>
      </p:sp>
      <p:grpSp>
        <p:nvGrpSpPr>
          <p:cNvPr id="308" name="Diagram 1"/>
          <p:cNvGrpSpPr/>
          <p:nvPr/>
        </p:nvGrpSpPr>
        <p:grpSpPr>
          <a:xfrm>
            <a:off x="143933" y="1257312"/>
            <a:ext cx="11878734" cy="5543825"/>
            <a:chOff x="0" y="0"/>
            <a:chExt cx="11878734" cy="5543824"/>
          </a:xfrm>
        </p:grpSpPr>
        <p:sp>
          <p:nvSpPr>
            <p:cNvPr id="254" name="Line"/>
            <p:cNvSpPr/>
            <p:nvPr/>
          </p:nvSpPr>
          <p:spPr>
            <a:xfrm>
              <a:off x="0" y="0"/>
              <a:ext cx="11878735" cy="0"/>
            </a:xfrm>
            <a:prstGeom prst="line">
              <a:avLst/>
            </a:prstGeom>
            <a:solidFill>
              <a:schemeClr val="accent2"/>
            </a:solidFill>
            <a:ln w="25400" cap="flat">
              <a:solidFill>
                <a:schemeClr val="accent2"/>
              </a:solidFill>
              <a:prstDash val="solid"/>
              <a:round/>
            </a:ln>
            <a:effectLst/>
          </p:spPr>
          <p:txBody>
            <a:bodyPr wrap="square" lIns="45719" tIns="45719" rIns="45719" bIns="45719" numCol="1" anchor="t">
              <a:noAutofit/>
            </a:bodyPr>
            <a:lstStyle/>
            <a:p>
              <a:pPr/>
            </a:p>
          </p:txBody>
        </p:sp>
        <p:sp>
          <p:nvSpPr>
            <p:cNvPr id="255" name="1. Data Preparation:"/>
            <p:cNvSpPr txBox="1"/>
            <p:nvPr/>
          </p:nvSpPr>
          <p:spPr>
            <a:xfrm>
              <a:off x="0" y="135441"/>
              <a:ext cx="2375747" cy="355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150" tIns="57150" rIns="57150" bIns="57150" numCol="1" anchor="t">
              <a:spAutoFit/>
            </a:bodyPr>
            <a:lstStyle>
              <a:lvl1pPr defTabSz="666750">
                <a:lnSpc>
                  <a:spcPct val="90000"/>
                </a:lnSpc>
                <a:spcBef>
                  <a:spcPts val="600"/>
                </a:spcBef>
                <a:defRPr sz="1600"/>
              </a:lvl1pPr>
            </a:lstStyle>
            <a:p>
              <a:pPr/>
              <a:r>
                <a:t>1. Data Preparation:</a:t>
              </a:r>
            </a:p>
          </p:txBody>
        </p:sp>
        <p:sp>
          <p:nvSpPr>
            <p:cNvPr id="256" name="Dropping unnecessary columns and outliers."/>
            <p:cNvSpPr txBox="1"/>
            <p:nvPr/>
          </p:nvSpPr>
          <p:spPr>
            <a:xfrm>
              <a:off x="2553927" y="12596"/>
              <a:ext cx="9324807"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defTabSz="533400">
                <a:lnSpc>
                  <a:spcPct val="90000"/>
                </a:lnSpc>
                <a:spcBef>
                  <a:spcPts val="500"/>
                </a:spcBef>
              </a:lvl1pPr>
            </a:lstStyle>
            <a:p>
              <a:pPr/>
              <a:r>
                <a:t>Dropping unnecessary columns and outliers.                                                                                        </a:t>
              </a:r>
            </a:p>
          </p:txBody>
        </p:sp>
        <p:sp>
          <p:nvSpPr>
            <p:cNvPr id="257" name="Line"/>
            <p:cNvSpPr/>
            <p:nvPr/>
          </p:nvSpPr>
          <p:spPr>
            <a:xfrm>
              <a:off x="2375746" y="264535"/>
              <a:ext cx="9502987" cy="1"/>
            </a:xfrm>
            <a:prstGeom prst="line">
              <a:avLst/>
            </a:prstGeom>
            <a:solidFill>
              <a:schemeClr val="accent2"/>
            </a:solidFill>
            <a:ln w="25400" cap="flat">
              <a:solidFill>
                <a:srgbClr val="F6CBBC"/>
              </a:solidFill>
              <a:prstDash val="solid"/>
              <a:round/>
            </a:ln>
            <a:effectLst/>
          </p:spPr>
          <p:txBody>
            <a:bodyPr wrap="square" lIns="45719" tIns="45719" rIns="45719" bIns="45719" numCol="1" anchor="t">
              <a:noAutofit/>
            </a:bodyPr>
            <a:lstStyle/>
            <a:p>
              <a:pPr/>
            </a:p>
          </p:txBody>
        </p:sp>
        <p:sp>
          <p:nvSpPr>
            <p:cNvPr id="258" name="Handled missing values."/>
            <p:cNvSpPr txBox="1"/>
            <p:nvPr/>
          </p:nvSpPr>
          <p:spPr>
            <a:xfrm>
              <a:off x="2553927" y="277132"/>
              <a:ext cx="9324807"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defTabSz="533400">
                <a:lnSpc>
                  <a:spcPct val="90000"/>
                </a:lnSpc>
                <a:spcBef>
                  <a:spcPts val="500"/>
                </a:spcBef>
              </a:lvl1pPr>
            </a:lstStyle>
            <a:p>
              <a:pPr/>
              <a:r>
                <a:t>Handled missing values.</a:t>
              </a:r>
            </a:p>
          </p:txBody>
        </p:sp>
        <p:sp>
          <p:nvSpPr>
            <p:cNvPr id="259" name="Line"/>
            <p:cNvSpPr/>
            <p:nvPr/>
          </p:nvSpPr>
          <p:spPr>
            <a:xfrm>
              <a:off x="2375746" y="529072"/>
              <a:ext cx="9502987" cy="1"/>
            </a:xfrm>
            <a:prstGeom prst="line">
              <a:avLst/>
            </a:prstGeom>
            <a:solidFill>
              <a:schemeClr val="accent2"/>
            </a:solidFill>
            <a:ln w="25400" cap="flat">
              <a:solidFill>
                <a:srgbClr val="F6CBBC"/>
              </a:solidFill>
              <a:prstDash val="solid"/>
              <a:round/>
            </a:ln>
            <a:effectLst/>
          </p:spPr>
          <p:txBody>
            <a:bodyPr wrap="square" lIns="45719" tIns="45719" rIns="45719" bIns="45719" numCol="1" anchor="t">
              <a:noAutofit/>
            </a:bodyPr>
            <a:lstStyle/>
            <a:p>
              <a:pPr/>
            </a:p>
          </p:txBody>
        </p:sp>
        <p:sp>
          <p:nvSpPr>
            <p:cNvPr id="260" name="Encoded categorical variables."/>
            <p:cNvSpPr txBox="1"/>
            <p:nvPr/>
          </p:nvSpPr>
          <p:spPr>
            <a:xfrm>
              <a:off x="2553927" y="541669"/>
              <a:ext cx="9324807"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defTabSz="533400">
                <a:lnSpc>
                  <a:spcPct val="90000"/>
                </a:lnSpc>
                <a:spcBef>
                  <a:spcPts val="500"/>
                </a:spcBef>
              </a:lvl1pPr>
            </a:lstStyle>
            <a:p>
              <a:pPr/>
              <a:r>
                <a:t>Encoded categorical variables.</a:t>
              </a:r>
            </a:p>
          </p:txBody>
        </p:sp>
        <p:sp>
          <p:nvSpPr>
            <p:cNvPr id="261" name="Line"/>
            <p:cNvSpPr/>
            <p:nvPr/>
          </p:nvSpPr>
          <p:spPr>
            <a:xfrm>
              <a:off x="2375746" y="793607"/>
              <a:ext cx="9502987" cy="1"/>
            </a:xfrm>
            <a:prstGeom prst="line">
              <a:avLst/>
            </a:prstGeom>
            <a:solidFill>
              <a:schemeClr val="accent2"/>
            </a:solidFill>
            <a:ln w="25400" cap="flat">
              <a:solidFill>
                <a:srgbClr val="F6CBBC"/>
              </a:solidFill>
              <a:prstDash val="solid"/>
              <a:round/>
            </a:ln>
            <a:effectLst/>
          </p:spPr>
          <p:txBody>
            <a:bodyPr wrap="square" lIns="45719" tIns="45719" rIns="45719" bIns="45719" numCol="1" anchor="t">
              <a:noAutofit/>
            </a:bodyPr>
            <a:lstStyle/>
            <a:p>
              <a:pPr/>
            </a:p>
          </p:txBody>
        </p:sp>
        <p:sp>
          <p:nvSpPr>
            <p:cNvPr id="262" name="Line"/>
            <p:cNvSpPr/>
            <p:nvPr/>
          </p:nvSpPr>
          <p:spPr>
            <a:xfrm>
              <a:off x="0" y="789274"/>
              <a:ext cx="11878735" cy="1"/>
            </a:xfrm>
            <a:prstGeom prst="line">
              <a:avLst/>
            </a:prstGeom>
            <a:solidFill>
              <a:schemeClr val="accent3"/>
            </a:solidFill>
            <a:ln w="25400" cap="flat">
              <a:solidFill>
                <a:schemeClr val="accent3"/>
              </a:solidFill>
              <a:prstDash val="solid"/>
              <a:round/>
            </a:ln>
            <a:effectLst>
              <a:outerShdw sx="100000" sy="100000" kx="0" ky="0" algn="b" rotWithShape="0" blurRad="50800" dist="38100" dir="2700000">
                <a:srgbClr val="000000">
                  <a:alpha val="40000"/>
                </a:srgbClr>
              </a:outerShdw>
            </a:effectLst>
          </p:spPr>
          <p:txBody>
            <a:bodyPr wrap="square" lIns="45719" tIns="45719" rIns="45719" bIns="45719" numCol="1" anchor="t">
              <a:noAutofit/>
            </a:bodyPr>
            <a:lstStyle/>
            <a:p>
              <a:pPr/>
            </a:p>
          </p:txBody>
        </p:sp>
        <p:sp>
          <p:nvSpPr>
            <p:cNvPr id="263" name="2. Splitting the Dataset:"/>
            <p:cNvSpPr txBox="1"/>
            <p:nvPr/>
          </p:nvSpPr>
          <p:spPr>
            <a:xfrm>
              <a:off x="0" y="907786"/>
              <a:ext cx="2375747" cy="355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150" tIns="57150" rIns="57150" bIns="57150" numCol="1" anchor="t">
              <a:spAutoFit/>
            </a:bodyPr>
            <a:lstStyle>
              <a:lvl1pPr defTabSz="666750">
                <a:lnSpc>
                  <a:spcPct val="90000"/>
                </a:lnSpc>
                <a:spcBef>
                  <a:spcPts val="600"/>
                </a:spcBef>
                <a:defRPr sz="1600"/>
              </a:lvl1pPr>
            </a:lstStyle>
            <a:p>
              <a:pPr/>
              <a:r>
                <a:t>2. Splitting the Dataset:</a:t>
              </a:r>
            </a:p>
          </p:txBody>
        </p:sp>
        <p:sp>
          <p:nvSpPr>
            <p:cNvPr id="264" name="Divided the dataset into training and testing sets."/>
            <p:cNvSpPr txBox="1"/>
            <p:nvPr/>
          </p:nvSpPr>
          <p:spPr>
            <a:xfrm>
              <a:off x="2553927" y="846515"/>
              <a:ext cx="9324807"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defTabSz="533400">
                <a:lnSpc>
                  <a:spcPct val="90000"/>
                </a:lnSpc>
                <a:spcBef>
                  <a:spcPts val="500"/>
                </a:spcBef>
              </a:lvl1pPr>
            </a:lstStyle>
            <a:p>
              <a:pPr/>
              <a:r>
                <a:t>Divided the dataset into training and testing sets.</a:t>
              </a:r>
            </a:p>
          </p:txBody>
        </p:sp>
        <p:sp>
          <p:nvSpPr>
            <p:cNvPr id="265" name="Line"/>
            <p:cNvSpPr/>
            <p:nvPr/>
          </p:nvSpPr>
          <p:spPr>
            <a:xfrm>
              <a:off x="2375746" y="1159506"/>
              <a:ext cx="9502987" cy="1"/>
            </a:xfrm>
            <a:prstGeom prst="line">
              <a:avLst/>
            </a:prstGeom>
            <a:solidFill>
              <a:schemeClr val="accent2"/>
            </a:solidFill>
            <a:ln w="25400" cap="flat">
              <a:solidFill>
                <a:srgbClr val="F6CBBC"/>
              </a:solidFill>
              <a:prstDash val="solid"/>
              <a:round/>
            </a:ln>
            <a:effectLst/>
          </p:spPr>
          <p:txBody>
            <a:bodyPr wrap="square" lIns="45719" tIns="45719" rIns="45719" bIns="45719" numCol="1" anchor="t">
              <a:noAutofit/>
            </a:bodyPr>
            <a:lstStyle/>
            <a:p>
              <a:pPr/>
            </a:p>
          </p:txBody>
        </p:sp>
        <p:sp>
          <p:nvSpPr>
            <p:cNvPr id="266" name="Reserved a portion of the data for model evaluation."/>
            <p:cNvSpPr txBox="1"/>
            <p:nvPr/>
          </p:nvSpPr>
          <p:spPr>
            <a:xfrm>
              <a:off x="2553927" y="1199817"/>
              <a:ext cx="9324807"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defTabSz="533400">
                <a:lnSpc>
                  <a:spcPct val="90000"/>
                </a:lnSpc>
                <a:spcBef>
                  <a:spcPts val="500"/>
                </a:spcBef>
              </a:lvl1pPr>
            </a:lstStyle>
            <a:p>
              <a:pPr/>
              <a:r>
                <a:t>Reserved a portion of the data for model evaluation.</a:t>
              </a:r>
            </a:p>
          </p:txBody>
        </p:sp>
        <p:sp>
          <p:nvSpPr>
            <p:cNvPr id="267" name="Line"/>
            <p:cNvSpPr/>
            <p:nvPr/>
          </p:nvSpPr>
          <p:spPr>
            <a:xfrm>
              <a:off x="2375746" y="1470169"/>
              <a:ext cx="9502987" cy="1"/>
            </a:xfrm>
            <a:prstGeom prst="line">
              <a:avLst/>
            </a:prstGeom>
            <a:solidFill>
              <a:schemeClr val="accent2"/>
            </a:solidFill>
            <a:ln w="25400" cap="flat">
              <a:solidFill>
                <a:srgbClr val="F6CBBC"/>
              </a:solidFill>
              <a:prstDash val="solid"/>
              <a:round/>
            </a:ln>
            <a:effectLst/>
          </p:spPr>
          <p:txBody>
            <a:bodyPr wrap="square" lIns="45719" tIns="45719" rIns="45719" bIns="45719" numCol="1" anchor="t">
              <a:noAutofit/>
            </a:bodyPr>
            <a:lstStyle/>
            <a:p>
              <a:pPr/>
            </a:p>
          </p:txBody>
        </p:sp>
        <p:sp>
          <p:nvSpPr>
            <p:cNvPr id="268" name="Line"/>
            <p:cNvSpPr/>
            <p:nvPr/>
          </p:nvSpPr>
          <p:spPr>
            <a:xfrm>
              <a:off x="0" y="1464995"/>
              <a:ext cx="11878735" cy="1"/>
            </a:xfrm>
            <a:prstGeom prst="line">
              <a:avLst/>
            </a:prstGeom>
            <a:solidFill>
              <a:schemeClr val="accent4"/>
            </a:solidFill>
            <a:ln w="25400" cap="flat">
              <a:solidFill>
                <a:schemeClr val="accent4"/>
              </a:solidFill>
              <a:prstDash val="solid"/>
              <a:round/>
            </a:ln>
            <a:effectLst>
              <a:outerShdw sx="100000" sy="100000" kx="0" ky="0" algn="b" rotWithShape="0" blurRad="50800" dist="38100" dir="2700000">
                <a:srgbClr val="000000">
                  <a:alpha val="40000"/>
                </a:srgbClr>
              </a:outerShdw>
            </a:effectLst>
          </p:spPr>
          <p:txBody>
            <a:bodyPr wrap="square" lIns="45719" tIns="45719" rIns="45719" bIns="45719" numCol="1" anchor="t">
              <a:noAutofit/>
            </a:bodyPr>
            <a:lstStyle/>
            <a:p>
              <a:pPr/>
            </a:p>
          </p:txBody>
        </p:sp>
        <p:sp>
          <p:nvSpPr>
            <p:cNvPr id="269" name="3. Recursive Feature Elimination (RFE):"/>
            <p:cNvSpPr txBox="1"/>
            <p:nvPr/>
          </p:nvSpPr>
          <p:spPr>
            <a:xfrm>
              <a:off x="0" y="1612408"/>
              <a:ext cx="2375747" cy="5727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150" tIns="57150" rIns="57150" bIns="57150" numCol="1" anchor="t">
              <a:spAutoFit/>
            </a:bodyPr>
            <a:lstStyle>
              <a:lvl1pPr defTabSz="666750">
                <a:lnSpc>
                  <a:spcPct val="90000"/>
                </a:lnSpc>
                <a:spcBef>
                  <a:spcPts val="600"/>
                </a:spcBef>
                <a:defRPr sz="1600"/>
              </a:lvl1pPr>
            </a:lstStyle>
            <a:p>
              <a:pPr/>
              <a:r>
                <a:t>3. Recursive Feature Elimination (RFE):</a:t>
              </a:r>
            </a:p>
          </p:txBody>
        </p:sp>
        <p:sp>
          <p:nvSpPr>
            <p:cNvPr id="270" name="Popular technique for feature selection."/>
            <p:cNvSpPr txBox="1"/>
            <p:nvPr/>
          </p:nvSpPr>
          <p:spPr>
            <a:xfrm>
              <a:off x="2553927" y="1477115"/>
              <a:ext cx="9324807"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defTabSz="533400">
                <a:lnSpc>
                  <a:spcPct val="90000"/>
                </a:lnSpc>
                <a:spcBef>
                  <a:spcPts val="500"/>
                </a:spcBef>
              </a:lvl1pPr>
            </a:lstStyle>
            <a:p>
              <a:pPr/>
              <a:r>
                <a:t>Popular technique for feature selection.</a:t>
              </a:r>
            </a:p>
          </p:txBody>
        </p:sp>
        <p:sp>
          <p:nvSpPr>
            <p:cNvPr id="271" name="Line"/>
            <p:cNvSpPr/>
            <p:nvPr/>
          </p:nvSpPr>
          <p:spPr>
            <a:xfrm>
              <a:off x="2375746" y="1723330"/>
              <a:ext cx="9502987" cy="1"/>
            </a:xfrm>
            <a:prstGeom prst="line">
              <a:avLst/>
            </a:prstGeom>
            <a:solidFill>
              <a:schemeClr val="accent2"/>
            </a:solidFill>
            <a:ln w="25400" cap="flat">
              <a:solidFill>
                <a:srgbClr val="F6CBBC"/>
              </a:solidFill>
              <a:prstDash val="solid"/>
              <a:round/>
            </a:ln>
            <a:effectLst/>
          </p:spPr>
          <p:txBody>
            <a:bodyPr wrap="square" lIns="45719" tIns="45719" rIns="45719" bIns="45719" numCol="1" anchor="t">
              <a:noAutofit/>
            </a:bodyPr>
            <a:lstStyle/>
            <a:p>
              <a:pPr/>
            </a:p>
          </p:txBody>
        </p:sp>
        <p:sp>
          <p:nvSpPr>
            <p:cNvPr id="272" name="Recursively eliminates features based on importance."/>
            <p:cNvSpPr txBox="1"/>
            <p:nvPr/>
          </p:nvSpPr>
          <p:spPr>
            <a:xfrm>
              <a:off x="2553927" y="1732967"/>
              <a:ext cx="9324807"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defTabSz="533400">
                <a:lnSpc>
                  <a:spcPct val="90000"/>
                </a:lnSpc>
                <a:spcBef>
                  <a:spcPts val="500"/>
                </a:spcBef>
                <a:defRPr sz="1300"/>
              </a:lvl1pPr>
            </a:lstStyle>
            <a:p>
              <a:pPr/>
              <a:r>
                <a:t>Recursively eliminates features based on importance.</a:t>
              </a:r>
            </a:p>
          </p:txBody>
        </p:sp>
        <p:sp>
          <p:nvSpPr>
            <p:cNvPr id="273" name="Line"/>
            <p:cNvSpPr/>
            <p:nvPr/>
          </p:nvSpPr>
          <p:spPr>
            <a:xfrm>
              <a:off x="2375746" y="1970806"/>
              <a:ext cx="9502987" cy="1"/>
            </a:xfrm>
            <a:prstGeom prst="line">
              <a:avLst/>
            </a:prstGeom>
            <a:solidFill>
              <a:schemeClr val="accent2"/>
            </a:solidFill>
            <a:ln w="25400" cap="flat">
              <a:solidFill>
                <a:srgbClr val="F6CBBC"/>
              </a:solidFill>
              <a:prstDash val="solid"/>
              <a:round/>
            </a:ln>
            <a:effectLst/>
          </p:spPr>
          <p:txBody>
            <a:bodyPr wrap="square" lIns="45719" tIns="45719" rIns="45719" bIns="45719" numCol="1" anchor="t">
              <a:noAutofit/>
            </a:bodyPr>
            <a:lstStyle/>
            <a:p>
              <a:pPr/>
            </a:p>
          </p:txBody>
        </p:sp>
        <p:sp>
          <p:nvSpPr>
            <p:cNvPr id="274" name="Reduces dimensionality, improves performance, enhances interpretability."/>
            <p:cNvSpPr txBox="1"/>
            <p:nvPr/>
          </p:nvSpPr>
          <p:spPr>
            <a:xfrm>
              <a:off x="2553927" y="1971410"/>
              <a:ext cx="9324807"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defTabSz="533400">
                <a:lnSpc>
                  <a:spcPct val="90000"/>
                </a:lnSpc>
                <a:spcBef>
                  <a:spcPts val="500"/>
                </a:spcBef>
              </a:lvl1pPr>
            </a:lstStyle>
            <a:p>
              <a:pPr/>
              <a:r>
                <a:t>Reduces dimensionality, improves performance, enhances interpretability.</a:t>
              </a:r>
            </a:p>
          </p:txBody>
        </p:sp>
        <p:sp>
          <p:nvSpPr>
            <p:cNvPr id="275" name="Line"/>
            <p:cNvSpPr/>
            <p:nvPr/>
          </p:nvSpPr>
          <p:spPr>
            <a:xfrm>
              <a:off x="2375746" y="2235341"/>
              <a:ext cx="9502987" cy="1"/>
            </a:xfrm>
            <a:prstGeom prst="line">
              <a:avLst/>
            </a:prstGeom>
            <a:solidFill>
              <a:schemeClr val="accent2"/>
            </a:solidFill>
            <a:ln w="25400" cap="flat">
              <a:solidFill>
                <a:srgbClr val="F6CBBC"/>
              </a:solidFill>
              <a:prstDash val="solid"/>
              <a:round/>
            </a:ln>
            <a:effectLst/>
          </p:spPr>
          <p:txBody>
            <a:bodyPr wrap="square" lIns="45719" tIns="45719" rIns="45719" bIns="45719" numCol="1" anchor="t">
              <a:noAutofit/>
            </a:bodyPr>
            <a:lstStyle/>
            <a:p>
              <a:pPr/>
            </a:p>
          </p:txBody>
        </p:sp>
        <p:sp>
          <p:nvSpPr>
            <p:cNvPr id="276" name="Line"/>
            <p:cNvSpPr/>
            <p:nvPr/>
          </p:nvSpPr>
          <p:spPr>
            <a:xfrm>
              <a:off x="0" y="2235702"/>
              <a:ext cx="11878735" cy="1"/>
            </a:xfrm>
            <a:prstGeom prst="line">
              <a:avLst/>
            </a:prstGeom>
            <a:solidFill>
              <a:schemeClr val="accent5"/>
            </a:solidFill>
            <a:ln w="25400" cap="flat">
              <a:solidFill>
                <a:schemeClr val="accent5"/>
              </a:solidFill>
              <a:prstDash val="solid"/>
              <a:round/>
            </a:ln>
            <a:effectLst>
              <a:outerShdw sx="100000" sy="100000" kx="0" ky="0" algn="b" rotWithShape="0" blurRad="50800" dist="38100" dir="2700000">
                <a:srgbClr val="000000">
                  <a:alpha val="40000"/>
                </a:srgbClr>
              </a:outerShdw>
            </a:effectLst>
          </p:spPr>
          <p:txBody>
            <a:bodyPr wrap="square" lIns="45719" tIns="45719" rIns="45719" bIns="45719" numCol="1" anchor="t">
              <a:noAutofit/>
            </a:bodyPr>
            <a:lstStyle/>
            <a:p>
              <a:pPr/>
            </a:p>
          </p:txBody>
        </p:sp>
        <p:sp>
          <p:nvSpPr>
            <p:cNvPr id="277" name="4. Applying RFE:"/>
            <p:cNvSpPr txBox="1"/>
            <p:nvPr/>
          </p:nvSpPr>
          <p:spPr>
            <a:xfrm>
              <a:off x="0" y="2418613"/>
              <a:ext cx="2375747" cy="355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150" tIns="57150" rIns="57150" bIns="57150" numCol="1" anchor="t">
              <a:spAutoFit/>
            </a:bodyPr>
            <a:lstStyle>
              <a:lvl1pPr defTabSz="666750">
                <a:lnSpc>
                  <a:spcPct val="90000"/>
                </a:lnSpc>
                <a:spcBef>
                  <a:spcPts val="600"/>
                </a:spcBef>
                <a:defRPr sz="1600"/>
              </a:lvl1pPr>
            </a:lstStyle>
            <a:p>
              <a:pPr/>
              <a:r>
                <a:t>4. Applying RFE:</a:t>
              </a:r>
            </a:p>
          </p:txBody>
        </p:sp>
        <p:sp>
          <p:nvSpPr>
            <p:cNvPr id="278" name="Imported necessary libraries and loaded the dataset."/>
            <p:cNvSpPr txBox="1"/>
            <p:nvPr/>
          </p:nvSpPr>
          <p:spPr>
            <a:xfrm>
              <a:off x="2553927" y="2285216"/>
              <a:ext cx="9324807"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defTabSz="533400">
                <a:lnSpc>
                  <a:spcPct val="90000"/>
                </a:lnSpc>
                <a:spcBef>
                  <a:spcPts val="500"/>
                </a:spcBef>
              </a:lvl1pPr>
            </a:lstStyle>
            <a:p>
              <a:pPr/>
              <a:r>
                <a:t>Imported necessary libraries and loaded the dataset.</a:t>
              </a:r>
            </a:p>
          </p:txBody>
        </p:sp>
        <p:sp>
          <p:nvSpPr>
            <p:cNvPr id="279" name="Line"/>
            <p:cNvSpPr/>
            <p:nvPr/>
          </p:nvSpPr>
          <p:spPr>
            <a:xfrm>
              <a:off x="2375746" y="2552155"/>
              <a:ext cx="9502987" cy="1"/>
            </a:xfrm>
            <a:prstGeom prst="line">
              <a:avLst/>
            </a:prstGeom>
            <a:solidFill>
              <a:schemeClr val="accent2"/>
            </a:solidFill>
            <a:ln w="25400" cap="flat">
              <a:solidFill>
                <a:srgbClr val="F6CBBC"/>
              </a:solidFill>
              <a:prstDash val="solid"/>
              <a:round/>
            </a:ln>
            <a:effectLst/>
          </p:spPr>
          <p:txBody>
            <a:bodyPr wrap="square" lIns="45719" tIns="45719" rIns="45719" bIns="45719" numCol="1" anchor="t">
              <a:noAutofit/>
            </a:bodyPr>
            <a:lstStyle/>
            <a:p>
              <a:pPr/>
            </a:p>
          </p:txBody>
        </p:sp>
        <p:sp>
          <p:nvSpPr>
            <p:cNvPr id="280" name="Separated features and target variable."/>
            <p:cNvSpPr txBox="1"/>
            <p:nvPr/>
          </p:nvSpPr>
          <p:spPr>
            <a:xfrm>
              <a:off x="2553927" y="2531252"/>
              <a:ext cx="9324807"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defTabSz="533400">
                <a:lnSpc>
                  <a:spcPct val="90000"/>
                </a:lnSpc>
                <a:spcBef>
                  <a:spcPts val="500"/>
                </a:spcBef>
              </a:lvl1pPr>
            </a:lstStyle>
            <a:p>
              <a:pPr/>
              <a:r>
                <a:t>Separated features and target variable.</a:t>
              </a:r>
            </a:p>
          </p:txBody>
        </p:sp>
        <p:sp>
          <p:nvSpPr>
            <p:cNvPr id="281" name="Line"/>
            <p:cNvSpPr/>
            <p:nvPr/>
          </p:nvSpPr>
          <p:spPr>
            <a:xfrm>
              <a:off x="2375746" y="2771173"/>
              <a:ext cx="9502987" cy="1"/>
            </a:xfrm>
            <a:prstGeom prst="line">
              <a:avLst/>
            </a:prstGeom>
            <a:solidFill>
              <a:schemeClr val="accent2"/>
            </a:solidFill>
            <a:ln w="25400" cap="flat">
              <a:solidFill>
                <a:srgbClr val="F6CBBC"/>
              </a:solidFill>
              <a:prstDash val="solid"/>
              <a:round/>
            </a:ln>
            <a:effectLst/>
          </p:spPr>
          <p:txBody>
            <a:bodyPr wrap="square" lIns="45719" tIns="45719" rIns="45719" bIns="45719" numCol="1" anchor="t">
              <a:noAutofit/>
            </a:bodyPr>
            <a:lstStyle/>
            <a:p>
              <a:pPr/>
            </a:p>
          </p:txBody>
        </p:sp>
        <p:sp>
          <p:nvSpPr>
            <p:cNvPr id="282" name="Created an instance of the machine learning model (e.g., Decision Tree classifier)."/>
            <p:cNvSpPr txBox="1"/>
            <p:nvPr/>
          </p:nvSpPr>
          <p:spPr>
            <a:xfrm>
              <a:off x="2553927" y="2788487"/>
              <a:ext cx="9324807"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defTabSz="533400">
                <a:lnSpc>
                  <a:spcPct val="90000"/>
                </a:lnSpc>
                <a:spcBef>
                  <a:spcPts val="500"/>
                </a:spcBef>
              </a:lvl1pPr>
            </a:lstStyle>
            <a:p>
              <a:pPr/>
              <a:r>
                <a:t>Created an instance of the machine learning model (e.g., Decision Tree classifier).</a:t>
              </a:r>
            </a:p>
          </p:txBody>
        </p:sp>
        <p:sp>
          <p:nvSpPr>
            <p:cNvPr id="283" name="Line"/>
            <p:cNvSpPr/>
            <p:nvPr/>
          </p:nvSpPr>
          <p:spPr>
            <a:xfrm>
              <a:off x="2375746" y="3041192"/>
              <a:ext cx="9502987" cy="1"/>
            </a:xfrm>
            <a:prstGeom prst="line">
              <a:avLst/>
            </a:prstGeom>
            <a:solidFill>
              <a:schemeClr val="accent2"/>
            </a:solidFill>
            <a:ln w="25400" cap="flat">
              <a:solidFill>
                <a:srgbClr val="F6CBBC"/>
              </a:solidFill>
              <a:prstDash val="solid"/>
              <a:round/>
            </a:ln>
            <a:effectLst/>
          </p:spPr>
          <p:txBody>
            <a:bodyPr wrap="square" lIns="45719" tIns="45719" rIns="45719" bIns="45719" numCol="1" anchor="t">
              <a:noAutofit/>
            </a:bodyPr>
            <a:lstStyle/>
            <a:p>
              <a:pPr/>
            </a:p>
          </p:txBody>
        </p:sp>
        <p:sp>
          <p:nvSpPr>
            <p:cNvPr id="284" name="Initialized RFE object with the model and specified number of features to select (e.g., 10)."/>
            <p:cNvSpPr txBox="1"/>
            <p:nvPr/>
          </p:nvSpPr>
          <p:spPr>
            <a:xfrm>
              <a:off x="2553927" y="3082655"/>
              <a:ext cx="9324807"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defTabSz="533400">
                <a:lnSpc>
                  <a:spcPct val="90000"/>
                </a:lnSpc>
                <a:spcBef>
                  <a:spcPts val="500"/>
                </a:spcBef>
                <a:defRPr sz="1300"/>
              </a:lvl1pPr>
            </a:lstStyle>
            <a:p>
              <a:pPr/>
              <a:r>
                <a:t>Initialized RFE object with the model and specified number of features to select (e.g., 10).</a:t>
              </a:r>
            </a:p>
          </p:txBody>
        </p:sp>
        <p:sp>
          <p:nvSpPr>
            <p:cNvPr id="285" name="Line"/>
            <p:cNvSpPr/>
            <p:nvPr/>
          </p:nvSpPr>
          <p:spPr>
            <a:xfrm>
              <a:off x="2375746" y="3327746"/>
              <a:ext cx="9502987" cy="1"/>
            </a:xfrm>
            <a:prstGeom prst="line">
              <a:avLst/>
            </a:prstGeom>
            <a:solidFill>
              <a:schemeClr val="accent2"/>
            </a:solidFill>
            <a:ln w="25400" cap="flat">
              <a:solidFill>
                <a:srgbClr val="F6CBBC"/>
              </a:solidFill>
              <a:prstDash val="solid"/>
              <a:round/>
            </a:ln>
            <a:effectLst/>
          </p:spPr>
          <p:txBody>
            <a:bodyPr wrap="square" lIns="45719" tIns="45719" rIns="45719" bIns="45719" numCol="1" anchor="t">
              <a:noAutofit/>
            </a:bodyPr>
            <a:lstStyle/>
            <a:p>
              <a:pPr/>
            </a:p>
          </p:txBody>
        </p:sp>
        <p:sp>
          <p:nvSpPr>
            <p:cNvPr id="286" name="Fitted RFE object to training data, ranking features based on importance"/>
            <p:cNvSpPr txBox="1"/>
            <p:nvPr/>
          </p:nvSpPr>
          <p:spPr>
            <a:xfrm>
              <a:off x="2553927" y="3335337"/>
              <a:ext cx="9324807"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defTabSz="533400">
                <a:lnSpc>
                  <a:spcPct val="90000"/>
                </a:lnSpc>
                <a:spcBef>
                  <a:spcPts val="500"/>
                </a:spcBef>
              </a:lvl1pPr>
            </a:lstStyle>
            <a:p>
              <a:pPr/>
              <a:r>
                <a:t>Fitted RFE object to training data, ranking features based on importance</a:t>
              </a:r>
            </a:p>
          </p:txBody>
        </p:sp>
        <p:sp>
          <p:nvSpPr>
            <p:cNvPr id="287" name="Line"/>
            <p:cNvSpPr/>
            <p:nvPr/>
          </p:nvSpPr>
          <p:spPr>
            <a:xfrm>
              <a:off x="2307990" y="3571955"/>
              <a:ext cx="9502987" cy="1"/>
            </a:xfrm>
            <a:prstGeom prst="line">
              <a:avLst/>
            </a:prstGeom>
            <a:solidFill>
              <a:schemeClr val="accent2"/>
            </a:solidFill>
            <a:ln w="25400" cap="flat">
              <a:solidFill>
                <a:srgbClr val="F6CBBC"/>
              </a:solidFill>
              <a:prstDash val="solid"/>
              <a:round/>
            </a:ln>
            <a:effectLst/>
          </p:spPr>
          <p:txBody>
            <a:bodyPr wrap="square" lIns="45719" tIns="45719" rIns="45719" bIns="45719" numCol="1" anchor="t">
              <a:noAutofit/>
            </a:bodyPr>
            <a:lstStyle/>
            <a:p>
              <a:pPr/>
            </a:p>
          </p:txBody>
        </p:sp>
        <p:sp>
          <p:nvSpPr>
            <p:cNvPr id="288" name="Line"/>
            <p:cNvSpPr/>
            <p:nvPr/>
          </p:nvSpPr>
          <p:spPr>
            <a:xfrm>
              <a:off x="0" y="3571921"/>
              <a:ext cx="11878735" cy="1"/>
            </a:xfrm>
            <a:prstGeom prst="line">
              <a:avLst/>
            </a:prstGeom>
            <a:solidFill>
              <a:schemeClr val="accent6"/>
            </a:solidFill>
            <a:ln w="25400" cap="flat">
              <a:solidFill>
                <a:schemeClr val="accent6"/>
              </a:solidFill>
              <a:prstDash val="solid"/>
              <a:round/>
            </a:ln>
            <a:effectLst>
              <a:outerShdw sx="100000" sy="100000" kx="0" ky="0" algn="b" rotWithShape="0" blurRad="50800" dist="38100" dir="2700000">
                <a:srgbClr val="000000">
                  <a:alpha val="40000"/>
                </a:srgbClr>
              </a:outerShdw>
            </a:effectLst>
          </p:spPr>
          <p:txBody>
            <a:bodyPr wrap="square" lIns="45719" tIns="45719" rIns="45719" bIns="45719" numCol="1" anchor="t">
              <a:noAutofit/>
            </a:bodyPr>
            <a:lstStyle/>
            <a:p>
              <a:pPr/>
            </a:p>
          </p:txBody>
        </p:sp>
        <p:sp>
          <p:nvSpPr>
            <p:cNvPr id="289" name="5. Retrieving Feature Rankings:"/>
            <p:cNvSpPr txBox="1"/>
            <p:nvPr/>
          </p:nvSpPr>
          <p:spPr>
            <a:xfrm>
              <a:off x="0" y="3665111"/>
              <a:ext cx="2375747" cy="5727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150" tIns="57150" rIns="57150" bIns="57150" numCol="1" anchor="t">
              <a:spAutoFit/>
            </a:bodyPr>
            <a:lstStyle>
              <a:lvl1pPr defTabSz="666750">
                <a:lnSpc>
                  <a:spcPct val="90000"/>
                </a:lnSpc>
                <a:spcBef>
                  <a:spcPts val="600"/>
                </a:spcBef>
                <a:defRPr sz="1600"/>
              </a:lvl1pPr>
            </a:lstStyle>
            <a:p>
              <a:pPr/>
              <a:r>
                <a:t>5. Retrieving Feature Rankings:</a:t>
              </a:r>
            </a:p>
          </p:txBody>
        </p:sp>
        <p:sp>
          <p:nvSpPr>
            <p:cNvPr id="290" name="Retrieved feature rankings and stored them in a DataFrame or list."/>
            <p:cNvSpPr txBox="1"/>
            <p:nvPr/>
          </p:nvSpPr>
          <p:spPr>
            <a:xfrm>
              <a:off x="2545441" y="3643815"/>
              <a:ext cx="9324807"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defTabSz="533400">
                <a:lnSpc>
                  <a:spcPct val="90000"/>
                </a:lnSpc>
                <a:spcBef>
                  <a:spcPts val="500"/>
                </a:spcBef>
              </a:lvl1pPr>
            </a:lstStyle>
            <a:p>
              <a:pPr/>
              <a:r>
                <a:t>Retrieved feature rankings and stored them in a DataFrame or list.</a:t>
              </a:r>
            </a:p>
          </p:txBody>
        </p:sp>
        <p:sp>
          <p:nvSpPr>
            <p:cNvPr id="291" name="Line"/>
            <p:cNvSpPr/>
            <p:nvPr/>
          </p:nvSpPr>
          <p:spPr>
            <a:xfrm>
              <a:off x="2358831" y="3887287"/>
              <a:ext cx="9502987" cy="1"/>
            </a:xfrm>
            <a:prstGeom prst="line">
              <a:avLst/>
            </a:prstGeom>
            <a:solidFill>
              <a:schemeClr val="accent2"/>
            </a:solidFill>
            <a:ln w="25400" cap="flat">
              <a:solidFill>
                <a:srgbClr val="F6CBBC"/>
              </a:solidFill>
              <a:prstDash val="solid"/>
              <a:round/>
            </a:ln>
            <a:effectLst/>
          </p:spPr>
          <p:txBody>
            <a:bodyPr wrap="square" lIns="45719" tIns="45719" rIns="45719" bIns="45719" numCol="1" anchor="t">
              <a:noAutofit/>
            </a:bodyPr>
            <a:lstStyle/>
            <a:p>
              <a:pPr/>
            </a:p>
          </p:txBody>
        </p:sp>
        <p:sp>
          <p:nvSpPr>
            <p:cNvPr id="292" name="Sorted the DataFrame to identify top-ranked features."/>
            <p:cNvSpPr txBox="1"/>
            <p:nvPr/>
          </p:nvSpPr>
          <p:spPr>
            <a:xfrm>
              <a:off x="2553927" y="3882995"/>
              <a:ext cx="9324807"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defTabSz="533400">
                <a:lnSpc>
                  <a:spcPct val="90000"/>
                </a:lnSpc>
                <a:spcBef>
                  <a:spcPts val="500"/>
                </a:spcBef>
              </a:lvl1pPr>
            </a:lstStyle>
            <a:p>
              <a:pPr/>
              <a:r>
                <a:t>Sorted the DataFrame to identify top-ranked features.</a:t>
              </a:r>
            </a:p>
          </p:txBody>
        </p:sp>
        <p:sp>
          <p:nvSpPr>
            <p:cNvPr id="293" name="Line"/>
            <p:cNvSpPr/>
            <p:nvPr/>
          </p:nvSpPr>
          <p:spPr>
            <a:xfrm>
              <a:off x="2375746" y="4117950"/>
              <a:ext cx="9502987" cy="1"/>
            </a:xfrm>
            <a:prstGeom prst="line">
              <a:avLst/>
            </a:prstGeom>
            <a:solidFill>
              <a:schemeClr val="accent2"/>
            </a:solidFill>
            <a:ln w="25400" cap="flat">
              <a:solidFill>
                <a:srgbClr val="F6CBBC"/>
              </a:solidFill>
              <a:prstDash val="solid"/>
              <a:round/>
            </a:ln>
            <a:effectLst/>
          </p:spPr>
          <p:txBody>
            <a:bodyPr wrap="square" lIns="45719" tIns="45719" rIns="45719" bIns="45719" numCol="1" anchor="t">
              <a:noAutofit/>
            </a:bodyPr>
            <a:lstStyle/>
            <a:p>
              <a:pPr/>
            </a:p>
          </p:txBody>
        </p:sp>
        <p:sp>
          <p:nvSpPr>
            <p:cNvPr id="294" name="Set threshold or choose fixed number of features."/>
            <p:cNvSpPr txBox="1"/>
            <p:nvPr/>
          </p:nvSpPr>
          <p:spPr>
            <a:xfrm>
              <a:off x="2545441" y="4100709"/>
              <a:ext cx="9324807"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defTabSz="533400">
                <a:lnSpc>
                  <a:spcPct val="90000"/>
                </a:lnSpc>
                <a:spcBef>
                  <a:spcPts val="500"/>
                </a:spcBef>
              </a:lvl1pPr>
            </a:lstStyle>
            <a:p>
              <a:pPr/>
              <a:r>
                <a:t>Set threshold or choose fixed number of features.</a:t>
              </a:r>
            </a:p>
          </p:txBody>
        </p:sp>
        <p:sp>
          <p:nvSpPr>
            <p:cNvPr id="295" name="Line"/>
            <p:cNvSpPr/>
            <p:nvPr/>
          </p:nvSpPr>
          <p:spPr>
            <a:xfrm>
              <a:off x="2341916" y="4365559"/>
              <a:ext cx="9502987" cy="1"/>
            </a:xfrm>
            <a:prstGeom prst="line">
              <a:avLst/>
            </a:prstGeom>
            <a:solidFill>
              <a:schemeClr val="accent2"/>
            </a:solidFill>
            <a:ln w="25400" cap="flat">
              <a:solidFill>
                <a:srgbClr val="F6CBBC"/>
              </a:solidFill>
              <a:prstDash val="solid"/>
              <a:round/>
            </a:ln>
            <a:effectLst/>
          </p:spPr>
          <p:txBody>
            <a:bodyPr wrap="square" lIns="45719" tIns="45719" rIns="45719" bIns="45719" numCol="1" anchor="t">
              <a:noAutofit/>
            </a:bodyPr>
            <a:lstStyle/>
            <a:p>
              <a:pPr/>
            </a:p>
          </p:txBody>
        </p:sp>
        <p:sp>
          <p:nvSpPr>
            <p:cNvPr id="296" name="Line"/>
            <p:cNvSpPr/>
            <p:nvPr/>
          </p:nvSpPr>
          <p:spPr>
            <a:xfrm>
              <a:off x="0" y="4362599"/>
              <a:ext cx="11878735" cy="1"/>
            </a:xfrm>
            <a:prstGeom prst="line">
              <a:avLst/>
            </a:prstGeom>
            <a:solidFill>
              <a:schemeClr val="accent2"/>
            </a:solidFill>
            <a:ln w="25400" cap="flat">
              <a:solidFill>
                <a:schemeClr val="accent2"/>
              </a:solidFill>
              <a:prstDash val="solid"/>
              <a:round/>
            </a:ln>
            <a:effectLst>
              <a:outerShdw sx="100000" sy="100000" kx="0" ky="0" algn="b" rotWithShape="0" blurRad="50800" dist="38100" dir="2700000">
                <a:srgbClr val="000000">
                  <a:alpha val="40000"/>
                </a:srgbClr>
              </a:outerShdw>
            </a:effectLst>
          </p:spPr>
          <p:txBody>
            <a:bodyPr wrap="square" lIns="45719" tIns="45719" rIns="45719" bIns="45719" numCol="1" anchor="t">
              <a:noAutofit/>
            </a:bodyPr>
            <a:lstStyle/>
            <a:p>
              <a:pPr/>
            </a:p>
          </p:txBody>
        </p:sp>
        <p:sp>
          <p:nvSpPr>
            <p:cNvPr id="297" name="6. Training with Selected Features:"/>
            <p:cNvSpPr txBox="1"/>
            <p:nvPr/>
          </p:nvSpPr>
          <p:spPr>
            <a:xfrm>
              <a:off x="0" y="4396547"/>
              <a:ext cx="2375747" cy="5727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150" tIns="57150" rIns="57150" bIns="57150" numCol="1" anchor="t">
              <a:spAutoFit/>
            </a:bodyPr>
            <a:lstStyle>
              <a:lvl1pPr defTabSz="666750">
                <a:lnSpc>
                  <a:spcPct val="90000"/>
                </a:lnSpc>
                <a:spcBef>
                  <a:spcPts val="600"/>
                </a:spcBef>
                <a:defRPr sz="1600"/>
              </a:lvl1pPr>
            </a:lstStyle>
            <a:p>
              <a:pPr/>
              <a:r>
                <a:t>6. Training with Selected Features:</a:t>
              </a:r>
            </a:p>
          </p:txBody>
        </p:sp>
        <p:sp>
          <p:nvSpPr>
            <p:cNvPr id="298" name="Trained the model using selected features on the training data."/>
            <p:cNvSpPr txBox="1"/>
            <p:nvPr/>
          </p:nvSpPr>
          <p:spPr>
            <a:xfrm>
              <a:off x="2553927" y="4419899"/>
              <a:ext cx="9324807"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defTabSz="533400">
                <a:lnSpc>
                  <a:spcPct val="90000"/>
                </a:lnSpc>
                <a:spcBef>
                  <a:spcPts val="500"/>
                </a:spcBef>
              </a:lvl1pPr>
            </a:lstStyle>
            <a:p>
              <a:pPr/>
              <a:r>
                <a:t>Trained the model using selected features on the training data.</a:t>
              </a:r>
            </a:p>
          </p:txBody>
        </p:sp>
        <p:sp>
          <p:nvSpPr>
            <p:cNvPr id="299" name="Line"/>
            <p:cNvSpPr/>
            <p:nvPr/>
          </p:nvSpPr>
          <p:spPr>
            <a:xfrm>
              <a:off x="2375746" y="4658843"/>
              <a:ext cx="9502987" cy="1"/>
            </a:xfrm>
            <a:prstGeom prst="line">
              <a:avLst/>
            </a:prstGeom>
            <a:solidFill>
              <a:schemeClr val="accent2"/>
            </a:solidFill>
            <a:ln w="25400" cap="flat">
              <a:solidFill>
                <a:srgbClr val="F6CBBC"/>
              </a:solidFill>
              <a:prstDash val="solid"/>
              <a:round/>
            </a:ln>
            <a:effectLst/>
          </p:spPr>
          <p:txBody>
            <a:bodyPr wrap="square" lIns="45719" tIns="45719" rIns="45719" bIns="45719" numCol="1" anchor="t">
              <a:noAutofit/>
            </a:bodyPr>
            <a:lstStyle/>
            <a:p>
              <a:pPr/>
            </a:p>
          </p:txBody>
        </p:sp>
        <p:sp>
          <p:nvSpPr>
            <p:cNvPr id="300" name="Determined feature importance on the training data."/>
            <p:cNvSpPr txBox="1"/>
            <p:nvPr/>
          </p:nvSpPr>
          <p:spPr>
            <a:xfrm>
              <a:off x="2553927" y="4673149"/>
              <a:ext cx="9324807"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defTabSz="533400">
                <a:lnSpc>
                  <a:spcPct val="90000"/>
                </a:lnSpc>
                <a:spcBef>
                  <a:spcPts val="500"/>
                </a:spcBef>
              </a:lvl1pPr>
            </a:lstStyle>
            <a:p>
              <a:pPr/>
              <a:r>
                <a:t>Determined feature importance on the training data.</a:t>
              </a:r>
            </a:p>
          </p:txBody>
        </p:sp>
        <p:sp>
          <p:nvSpPr>
            <p:cNvPr id="301" name="Line"/>
            <p:cNvSpPr/>
            <p:nvPr/>
          </p:nvSpPr>
          <p:spPr>
            <a:xfrm>
              <a:off x="2375746" y="4941175"/>
              <a:ext cx="9502987" cy="1"/>
            </a:xfrm>
            <a:prstGeom prst="line">
              <a:avLst/>
            </a:prstGeom>
            <a:solidFill>
              <a:schemeClr val="accent2"/>
            </a:solidFill>
            <a:ln w="25400" cap="flat">
              <a:solidFill>
                <a:srgbClr val="F6CBBC"/>
              </a:solidFill>
              <a:prstDash val="solid"/>
              <a:round/>
            </a:ln>
            <a:effectLst/>
          </p:spPr>
          <p:txBody>
            <a:bodyPr wrap="square" lIns="45719" tIns="45719" rIns="45719" bIns="45719" numCol="1" anchor="t">
              <a:noAutofit/>
            </a:bodyPr>
            <a:lstStyle/>
            <a:p>
              <a:pPr/>
            </a:p>
          </p:txBody>
        </p:sp>
        <p:sp>
          <p:nvSpPr>
            <p:cNvPr id="302" name="Line"/>
            <p:cNvSpPr/>
            <p:nvPr/>
          </p:nvSpPr>
          <p:spPr>
            <a:xfrm>
              <a:off x="0" y="4944105"/>
              <a:ext cx="11878735" cy="1"/>
            </a:xfrm>
            <a:prstGeom prst="line">
              <a:avLst/>
            </a:prstGeom>
            <a:solidFill>
              <a:schemeClr val="accent3"/>
            </a:solidFill>
            <a:ln w="25400" cap="flat">
              <a:solidFill>
                <a:schemeClr val="accent3"/>
              </a:solidFill>
              <a:prstDash val="solid"/>
              <a:round/>
            </a:ln>
            <a:effectLst>
              <a:outerShdw sx="100000" sy="100000" kx="0" ky="0" algn="b" rotWithShape="0" blurRad="50800" dist="38100" dir="2700000">
                <a:srgbClr val="000000">
                  <a:alpha val="40000"/>
                </a:srgbClr>
              </a:outerShdw>
            </a:effectLst>
          </p:spPr>
          <p:txBody>
            <a:bodyPr wrap="square" lIns="45719" tIns="45719" rIns="45719" bIns="45719" numCol="1" anchor="t">
              <a:noAutofit/>
            </a:bodyPr>
            <a:lstStyle/>
            <a:p>
              <a:pPr/>
            </a:p>
          </p:txBody>
        </p:sp>
        <p:sp>
          <p:nvSpPr>
            <p:cNvPr id="303" name="7. Visualizing Feature Importance:"/>
            <p:cNvSpPr txBox="1"/>
            <p:nvPr/>
          </p:nvSpPr>
          <p:spPr>
            <a:xfrm>
              <a:off x="0" y="4956379"/>
              <a:ext cx="2375747" cy="5727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150" tIns="57150" rIns="57150" bIns="57150" numCol="1" anchor="t">
              <a:spAutoFit/>
            </a:bodyPr>
            <a:lstStyle>
              <a:lvl1pPr defTabSz="666750">
                <a:lnSpc>
                  <a:spcPct val="90000"/>
                </a:lnSpc>
                <a:spcBef>
                  <a:spcPts val="600"/>
                </a:spcBef>
                <a:defRPr sz="1600"/>
              </a:lvl1pPr>
            </a:lstStyle>
            <a:p>
              <a:pPr/>
              <a:r>
                <a:t>7. Visualizing Feature Importance:</a:t>
              </a:r>
            </a:p>
          </p:txBody>
        </p:sp>
        <p:sp>
          <p:nvSpPr>
            <p:cNvPr id="304" name="Created a DataFrame with selected features and their importance."/>
            <p:cNvSpPr txBox="1"/>
            <p:nvPr/>
          </p:nvSpPr>
          <p:spPr>
            <a:xfrm>
              <a:off x="2553927" y="4957698"/>
              <a:ext cx="9324807"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defTabSz="533400">
                <a:lnSpc>
                  <a:spcPct val="90000"/>
                </a:lnSpc>
                <a:spcBef>
                  <a:spcPts val="500"/>
                </a:spcBef>
              </a:lvl1pPr>
            </a:lstStyle>
            <a:p>
              <a:pPr/>
              <a:r>
                <a:t>Created a DataFrame with selected features and their importance.</a:t>
              </a:r>
            </a:p>
          </p:txBody>
        </p:sp>
        <p:sp>
          <p:nvSpPr>
            <p:cNvPr id="305" name="Line"/>
            <p:cNvSpPr/>
            <p:nvPr/>
          </p:nvSpPr>
          <p:spPr>
            <a:xfrm>
              <a:off x="2375746" y="5212593"/>
              <a:ext cx="9502987" cy="1"/>
            </a:xfrm>
            <a:prstGeom prst="line">
              <a:avLst/>
            </a:prstGeom>
            <a:solidFill>
              <a:schemeClr val="accent2"/>
            </a:solidFill>
            <a:ln w="25400" cap="flat">
              <a:solidFill>
                <a:srgbClr val="F6CBBC"/>
              </a:solidFill>
              <a:prstDash val="solid"/>
              <a:round/>
            </a:ln>
            <a:effectLst/>
          </p:spPr>
          <p:txBody>
            <a:bodyPr wrap="square" lIns="45719" tIns="45719" rIns="45719" bIns="45719" numCol="1" anchor="t">
              <a:noAutofit/>
            </a:bodyPr>
            <a:lstStyle/>
            <a:p>
              <a:pPr/>
            </a:p>
          </p:txBody>
        </p:sp>
        <p:sp>
          <p:nvSpPr>
            <p:cNvPr id="306" name="Plotted a bar graph to visualize feature importance."/>
            <p:cNvSpPr txBox="1"/>
            <p:nvPr/>
          </p:nvSpPr>
          <p:spPr>
            <a:xfrm>
              <a:off x="2553927" y="5223784"/>
              <a:ext cx="9324807" cy="32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defTabSz="533400">
                <a:lnSpc>
                  <a:spcPct val="90000"/>
                </a:lnSpc>
                <a:spcBef>
                  <a:spcPts val="500"/>
                </a:spcBef>
              </a:lvl1pPr>
            </a:lstStyle>
            <a:p>
              <a:pPr/>
              <a:r>
                <a:t>Plotted a bar graph to visualize feature importance.</a:t>
              </a:r>
            </a:p>
          </p:txBody>
        </p:sp>
        <p:sp>
          <p:nvSpPr>
            <p:cNvPr id="307" name="Line"/>
            <p:cNvSpPr/>
            <p:nvPr/>
          </p:nvSpPr>
          <p:spPr>
            <a:xfrm>
              <a:off x="2375746" y="5480265"/>
              <a:ext cx="9502987" cy="1"/>
            </a:xfrm>
            <a:prstGeom prst="line">
              <a:avLst/>
            </a:prstGeom>
            <a:solidFill>
              <a:schemeClr val="accent2"/>
            </a:solidFill>
            <a:ln w="25400" cap="flat">
              <a:solidFill>
                <a:srgbClr val="F6CBBC"/>
              </a:solidFill>
              <a:prstDash val="solid"/>
              <a:round/>
            </a:ln>
            <a:effectLst/>
          </p:spPr>
          <p:txBody>
            <a:bodyPr wrap="square" lIns="45719" tIns="45719" rIns="45719" bIns="45719" numCol="1" anchor="t">
              <a:noAutofit/>
            </a:bodyPr>
            <a:lstStyle/>
            <a:p>
              <a:pPr/>
            </a:p>
          </p:txBody>
        </p:sp>
      </p:grpSp>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Google Shape;172;p12"/>
          <p:cNvSpPr txBox="1"/>
          <p:nvPr>
            <p:ph type="title"/>
          </p:nvPr>
        </p:nvSpPr>
        <p:spPr>
          <a:xfrm>
            <a:off x="838200" y="365125"/>
            <a:ext cx="10515600" cy="1325563"/>
          </a:xfrm>
          <a:prstGeom prst="rect">
            <a:avLst/>
          </a:prstGeom>
        </p:spPr>
        <p:txBody>
          <a:bodyPr/>
          <a:lstStyle/>
          <a:p>
            <a:pPr defTabSz="896111">
              <a:defRPr sz="4312">
                <a:latin typeface="Humnst777 Lt BT Light"/>
                <a:ea typeface="Humnst777 Lt BT Light"/>
                <a:cs typeface="Humnst777 Lt BT Light"/>
                <a:sym typeface="Humnst777 Lt BT Light"/>
              </a:defRPr>
            </a:pPr>
            <a:r>
              <a:t>Feature Selection</a:t>
            </a:r>
            <a:br/>
          </a:p>
        </p:txBody>
      </p:sp>
      <p:sp>
        <p:nvSpPr>
          <p:cNvPr id="311" name="Google Shape;173;p12"/>
          <p:cNvSpPr txBox="1"/>
          <p:nvPr>
            <p:ph type="body" sz="half" idx="1"/>
          </p:nvPr>
        </p:nvSpPr>
        <p:spPr>
          <a:xfrm>
            <a:off x="1049870" y="1300685"/>
            <a:ext cx="5181601" cy="4351338"/>
          </a:xfrm>
          <a:prstGeom prst="rect">
            <a:avLst/>
          </a:prstGeom>
        </p:spPr>
        <p:txBody>
          <a:bodyPr/>
          <a:lstStyle>
            <a:lvl1pPr marL="228600" indent="-228600">
              <a:spcBef>
                <a:spcPts val="0"/>
              </a:spcBef>
              <a:buFont typeface="Humnst777 Lt BT Light"/>
              <a:defRPr>
                <a:latin typeface="Humnst777 Lt BT Light"/>
                <a:ea typeface="Humnst777 Lt BT Light"/>
                <a:cs typeface="Humnst777 Lt BT Light"/>
                <a:sym typeface="Humnst777 Lt BT Light"/>
              </a:defRPr>
            </a:lvl1pPr>
          </a:lstStyle>
          <a:p>
            <a:pPr/>
            <a:r>
              <a:t>Decision Trees</a:t>
            </a:r>
          </a:p>
        </p:txBody>
      </p:sp>
      <p:sp>
        <p:nvSpPr>
          <p:cNvPr id="312" name="Google Shape;174;p12"/>
          <p:cNvSpPr txBox="1"/>
          <p:nvPr>
            <p:ph type="body" idx="21"/>
          </p:nvPr>
        </p:nvSpPr>
        <p:spPr>
          <a:xfrm>
            <a:off x="6832599" y="1300685"/>
            <a:ext cx="5181601" cy="4351338"/>
          </a:xfrm>
          <a:prstGeom prst="rect">
            <a:avLst/>
          </a:prstGeom>
          <a:extLst>
            <a:ext uri="{C572A759-6A51-4108-AA02-DFA0A04FC94B}">
              <ma14:wrappingTextBoxFlag xmlns:ma14="http://schemas.microsoft.com/office/mac/drawingml/2011/main" val="1"/>
            </a:ext>
          </a:extLst>
        </p:spPr>
        <p:txBody>
          <a:bodyPr/>
          <a:lstStyle>
            <a:lvl1pPr marL="228600" indent="-228600">
              <a:spcBef>
                <a:spcPts val="0"/>
              </a:spcBef>
              <a:buFont typeface="Humnst777 Lt BT Light"/>
              <a:defRPr>
                <a:latin typeface="Humnst777 Lt BT Light"/>
                <a:ea typeface="Humnst777 Lt BT Light"/>
                <a:cs typeface="Humnst777 Lt BT Light"/>
                <a:sym typeface="Humnst777 Lt BT Light"/>
              </a:defRPr>
            </a:lvl1pPr>
          </a:lstStyle>
          <a:p>
            <a:pPr/>
            <a:r>
              <a:t>Random Forests</a:t>
            </a:r>
          </a:p>
        </p:txBody>
      </p:sp>
      <p:pic>
        <p:nvPicPr>
          <p:cNvPr id="313" name="Google Shape;175;p12" descr="Google Shape;175;p12"/>
          <p:cNvPicPr>
            <a:picLocks noChangeAspect="1"/>
          </p:cNvPicPr>
          <p:nvPr/>
        </p:nvPicPr>
        <p:blipFill>
          <a:blip r:embed="rId2">
            <a:extLst/>
          </a:blip>
          <a:stretch>
            <a:fillRect/>
          </a:stretch>
        </p:blipFill>
        <p:spPr>
          <a:xfrm>
            <a:off x="415987" y="1911000"/>
            <a:ext cx="5442947" cy="3740853"/>
          </a:xfrm>
          <a:prstGeom prst="rect">
            <a:avLst/>
          </a:prstGeom>
          <a:ln w="12700">
            <a:miter lim="400000"/>
          </a:ln>
          <a:effectLst>
            <a:outerShdw sx="100000" sy="100000" kx="0" ky="0" algn="b" rotWithShape="0" blurRad="292100" dist="139700" dir="2700000">
              <a:srgbClr val="333333">
                <a:alpha val="64999"/>
              </a:srgbClr>
            </a:outerShdw>
          </a:effectLst>
        </p:spPr>
      </p:pic>
      <p:pic>
        <p:nvPicPr>
          <p:cNvPr id="314" name="Google Shape;176;p12" descr="Google Shape;176;p12"/>
          <p:cNvPicPr>
            <a:picLocks noChangeAspect="1"/>
          </p:cNvPicPr>
          <p:nvPr/>
        </p:nvPicPr>
        <p:blipFill>
          <a:blip r:embed="rId3">
            <a:extLst/>
          </a:blip>
          <a:stretch>
            <a:fillRect/>
          </a:stretch>
        </p:blipFill>
        <p:spPr>
          <a:xfrm>
            <a:off x="6152794" y="1911000"/>
            <a:ext cx="5442946" cy="3740852"/>
          </a:xfrm>
          <a:prstGeom prst="rect">
            <a:avLst/>
          </a:prstGeom>
          <a:ln w="12700">
            <a:miter lim="400000"/>
          </a:ln>
          <a:effectLst>
            <a:outerShdw sx="100000" sy="100000" kx="0" ky="0" algn="b" rotWithShape="0" blurRad="292100" dist="139700" dir="2700000">
              <a:srgbClr val="333333">
                <a:alpha val="64999"/>
              </a:srgbClr>
            </a:outerShdw>
          </a:effectLst>
        </p:spPr>
      </p:pic>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Google Shape;183;p13"/>
          <p:cNvSpPr txBox="1"/>
          <p:nvPr>
            <p:ph type="title"/>
          </p:nvPr>
        </p:nvSpPr>
        <p:spPr>
          <a:xfrm>
            <a:off x="838199" y="351087"/>
            <a:ext cx="10515601" cy="1325564"/>
          </a:xfrm>
          <a:prstGeom prst="rect">
            <a:avLst/>
          </a:prstGeom>
        </p:spPr>
        <p:txBody>
          <a:bodyPr/>
          <a:lstStyle/>
          <a:p>
            <a:pPr defTabSz="896111">
              <a:defRPr sz="4312">
                <a:latin typeface="Humnst777 Lt BT Light"/>
                <a:ea typeface="Humnst777 Lt BT Light"/>
                <a:cs typeface="Humnst777 Lt BT Light"/>
                <a:sym typeface="Humnst777 Lt BT Light"/>
              </a:defRPr>
            </a:pPr>
            <a:r>
              <a:t>Model Selection</a:t>
            </a:r>
            <a:br/>
          </a:p>
        </p:txBody>
      </p:sp>
      <p:sp>
        <p:nvSpPr>
          <p:cNvPr id="317" name="Google Shape;184;p13"/>
          <p:cNvSpPr txBox="1"/>
          <p:nvPr>
            <p:ph type="body" idx="1"/>
          </p:nvPr>
        </p:nvSpPr>
        <p:spPr>
          <a:xfrm>
            <a:off x="784057" y="1163029"/>
            <a:ext cx="10623886" cy="4733175"/>
          </a:xfrm>
          <a:prstGeom prst="rect">
            <a:avLst/>
          </a:prstGeom>
        </p:spPr>
        <p:txBody>
          <a:bodyPr/>
          <a:lstStyle/>
          <a:p>
            <a:pPr marL="0" indent="0">
              <a:spcBef>
                <a:spcPts val="0"/>
              </a:spcBef>
              <a:buSzTx/>
              <a:buNone/>
              <a:defRPr sz="1600">
                <a:latin typeface="Humnst777 Lt BT Light"/>
                <a:ea typeface="Humnst777 Lt BT Light"/>
                <a:cs typeface="Humnst777 Lt BT Light"/>
                <a:sym typeface="Humnst777 Lt BT Light"/>
              </a:defRPr>
            </a:pPr>
            <a:r>
              <a:t>After careful consideration, we chose to focus on the following models:</a:t>
            </a:r>
          </a:p>
          <a:p>
            <a:pPr marL="228600" indent="-228600">
              <a:buSzPts val="1600"/>
              <a:buFont typeface="Humnst777 Lt BT Light"/>
              <a:defRPr sz="1600">
                <a:latin typeface="Humnst777 Lt BT Light"/>
                <a:ea typeface="Humnst777 Lt BT Light"/>
                <a:cs typeface="Humnst777 Lt BT Light"/>
                <a:sym typeface="Humnst777 Lt BT Light"/>
              </a:defRPr>
            </a:pPr>
            <a:r>
              <a:t>Decision Trees: These models are well-suited for our dataset as they can handle both numerical and categorical features, capture non-linear relationships, and provide interpretability through the tree structure.</a:t>
            </a:r>
          </a:p>
          <a:p>
            <a:pPr marL="228600" indent="-228600">
              <a:buSzPts val="1600"/>
              <a:buFont typeface="Humnst777 Lt BT Light"/>
              <a:defRPr sz="1600">
                <a:latin typeface="Humnst777 Lt BT Light"/>
                <a:ea typeface="Humnst777 Lt BT Light"/>
                <a:cs typeface="Humnst777 Lt BT Light"/>
                <a:sym typeface="Humnst777 Lt BT Light"/>
              </a:defRPr>
            </a:pPr>
            <a:r>
              <a:t>Random Forests: Given the high-dimensional nature of our dataset, we opted for random forests as they are effective in reducing overfitting, handling a large number of features, and providing robust predictions through ensemble learning.</a:t>
            </a:r>
          </a:p>
          <a:p>
            <a:pPr marL="0" indent="0">
              <a:buSzTx/>
              <a:buNone/>
              <a:defRPr sz="2000">
                <a:latin typeface="Humnst777 Lt BT Light"/>
                <a:ea typeface="Humnst777 Lt BT Light"/>
                <a:cs typeface="Humnst777 Lt BT Light"/>
                <a:sym typeface="Humnst777 Lt BT Light"/>
              </a:defRPr>
            </a:pPr>
            <a:r>
              <a:t>Description:</a:t>
            </a:r>
          </a:p>
        </p:txBody>
      </p:sp>
      <p:grpSp>
        <p:nvGrpSpPr>
          <p:cNvPr id="324" name="Google Shape;185;p13"/>
          <p:cNvGrpSpPr/>
          <p:nvPr/>
        </p:nvGrpSpPr>
        <p:grpSpPr>
          <a:xfrm>
            <a:off x="529419" y="3540150"/>
            <a:ext cx="11133162" cy="2946090"/>
            <a:chOff x="0" y="0"/>
            <a:chExt cx="11133161" cy="2946089"/>
          </a:xfrm>
        </p:grpSpPr>
        <p:sp>
          <p:nvSpPr>
            <p:cNvPr id="318" name="Google Shape;186;p13"/>
            <p:cNvSpPr/>
            <p:nvPr/>
          </p:nvSpPr>
          <p:spPr>
            <a:xfrm>
              <a:off x="0" y="0"/>
              <a:ext cx="11133162" cy="450048"/>
            </a:xfrm>
            <a:prstGeom prst="roundRect">
              <a:avLst>
                <a:gd name="adj" fmla="val 16667"/>
              </a:avLst>
            </a:prstGeom>
            <a:solidFill>
              <a:srgbClr val="4372C3"/>
            </a:solidFill>
            <a:ln w="12700" cap="flat">
              <a:solidFill>
                <a:srgbClr val="FFFFFF"/>
              </a:solidFill>
              <a:prstDash val="solid"/>
              <a:miter lim="800000"/>
            </a:ln>
            <a:effectLst/>
          </p:spPr>
          <p:txBody>
            <a:bodyPr wrap="square" lIns="45719" tIns="45719" rIns="45719" bIns="45719" numCol="1" anchor="ctr">
              <a:noAutofit/>
            </a:bodyPr>
            <a:lstStyle/>
            <a:p>
              <a:pPr>
                <a:defRPr>
                  <a:latin typeface="Humnst777 Lt BT Light"/>
                  <a:ea typeface="Humnst777 Lt BT Light"/>
                  <a:cs typeface="Humnst777 Lt BT Light"/>
                  <a:sym typeface="Humnst777 Lt BT Light"/>
                </a:defRPr>
              </a:pPr>
            </a:p>
          </p:txBody>
        </p:sp>
        <p:sp>
          <p:nvSpPr>
            <p:cNvPr id="319" name="Google Shape;187;p13"/>
            <p:cNvSpPr txBox="1"/>
            <p:nvPr/>
          </p:nvSpPr>
          <p:spPr>
            <a:xfrm>
              <a:off x="21968" y="14530"/>
              <a:ext cx="11089225" cy="420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8574" tIns="68574" rIns="68574" bIns="68574" numCol="1" anchor="ctr">
              <a:noAutofit/>
            </a:bodyPr>
            <a:lstStyle>
              <a:lvl1pPr>
                <a:lnSpc>
                  <a:spcPct val="90000"/>
                </a:lnSpc>
                <a:defRPr sz="1800">
                  <a:solidFill>
                    <a:srgbClr val="FFFFFF"/>
                  </a:solidFill>
                  <a:latin typeface="Humnst777 Lt BT Light"/>
                  <a:ea typeface="Humnst777 Lt BT Light"/>
                  <a:cs typeface="Humnst777 Lt BT Light"/>
                  <a:sym typeface="Humnst777 Lt BT Light"/>
                </a:defRPr>
              </a:lvl1pPr>
            </a:lstStyle>
            <a:p>
              <a:pPr/>
              <a:r>
                <a:t>Decision Trees:</a:t>
              </a:r>
            </a:p>
          </p:txBody>
        </p:sp>
        <p:sp>
          <p:nvSpPr>
            <p:cNvPr id="320" name="Google Shape;189;p13"/>
            <p:cNvSpPr txBox="1"/>
            <p:nvPr/>
          </p:nvSpPr>
          <p:spPr>
            <a:xfrm>
              <a:off x="329641" y="450047"/>
              <a:ext cx="10367076" cy="9633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49" tIns="22849" rIns="22849" bIns="22849" numCol="1" anchor="t">
              <a:noAutofit/>
            </a:bodyPr>
            <a:lstStyle/>
            <a:p>
              <a:pPr lvl="1" marL="114300" indent="-114300">
                <a:lnSpc>
                  <a:spcPct val="90000"/>
                </a:lnSpc>
                <a:buClr>
                  <a:srgbClr val="000000"/>
                </a:buClr>
                <a:buSzPts val="1400"/>
                <a:buFont typeface="Humnst777 Lt BT Light"/>
                <a:buChar char="•"/>
                <a:defRPr>
                  <a:latin typeface="Humnst777 Lt BT Light"/>
                  <a:ea typeface="Humnst777 Lt BT Light"/>
                  <a:cs typeface="Humnst777 Lt BT Light"/>
                  <a:sym typeface="Humnst777 Lt BT Light"/>
                </a:defRPr>
              </a:pPr>
              <a:r>
                <a:t>Decision trees are a powerful machine learning algorithm that creates a hierarchical decision structure based on optimal feature splits.</a:t>
              </a:r>
            </a:p>
            <a:p>
              <a:pPr lvl="1" marL="114300" indent="-114300">
                <a:lnSpc>
                  <a:spcPct val="90000"/>
                </a:lnSpc>
                <a:spcBef>
                  <a:spcPts val="200"/>
                </a:spcBef>
                <a:buClr>
                  <a:srgbClr val="000000"/>
                </a:buClr>
                <a:buSzPts val="1400"/>
                <a:buFont typeface="Humnst777 Lt BT Light"/>
                <a:buChar char="•"/>
                <a:defRPr>
                  <a:latin typeface="Humnst777 Lt BT Light"/>
                  <a:ea typeface="Humnst777 Lt BT Light"/>
                  <a:cs typeface="Humnst777 Lt BT Light"/>
                  <a:sym typeface="Humnst777 Lt BT Light"/>
                </a:defRPr>
              </a:pPr>
              <a:r>
                <a:t>By partitioning the feature space, decision trees can capture complex relationships and provide interpretable predictions.</a:t>
              </a:r>
            </a:p>
            <a:p>
              <a:pPr lvl="1" marL="114300" indent="-114300">
                <a:lnSpc>
                  <a:spcPct val="90000"/>
                </a:lnSpc>
                <a:spcBef>
                  <a:spcPts val="200"/>
                </a:spcBef>
                <a:buClr>
                  <a:srgbClr val="000000"/>
                </a:buClr>
                <a:buSzPts val="1400"/>
                <a:buFont typeface="Humnst777 Lt BT Light"/>
                <a:buChar char="•"/>
                <a:defRPr>
                  <a:latin typeface="Humnst777 Lt BT Light"/>
                  <a:ea typeface="Humnst777 Lt BT Light"/>
                  <a:cs typeface="Humnst777 Lt BT Light"/>
                  <a:sym typeface="Humnst777 Lt BT Light"/>
                </a:defRPr>
              </a:pPr>
              <a:r>
                <a:t>In our hotel dataset, decision trees offer advantages such as simplicity, interpretability, and the ability to handle both numerical and categorical data.</a:t>
              </a:r>
            </a:p>
          </p:txBody>
        </p:sp>
        <p:sp>
          <p:nvSpPr>
            <p:cNvPr id="321" name="Google Shape;190;p13"/>
            <p:cNvSpPr/>
            <p:nvPr/>
          </p:nvSpPr>
          <p:spPr>
            <a:xfrm>
              <a:off x="0" y="1421069"/>
              <a:ext cx="11133162" cy="450049"/>
            </a:xfrm>
            <a:prstGeom prst="roundRect">
              <a:avLst>
                <a:gd name="adj" fmla="val 16667"/>
              </a:avLst>
            </a:prstGeom>
            <a:solidFill>
              <a:srgbClr val="4372C3"/>
            </a:solidFill>
            <a:ln w="12700" cap="flat">
              <a:solidFill>
                <a:srgbClr val="FFFFFF"/>
              </a:solidFill>
              <a:prstDash val="solid"/>
              <a:miter lim="800000"/>
            </a:ln>
            <a:effectLst/>
          </p:spPr>
          <p:txBody>
            <a:bodyPr wrap="square" lIns="45719" tIns="45719" rIns="45719" bIns="45719" numCol="1" anchor="ctr">
              <a:noAutofit/>
            </a:bodyPr>
            <a:lstStyle/>
            <a:p>
              <a:pPr>
                <a:defRPr>
                  <a:latin typeface="Humnst777 Lt BT Light"/>
                  <a:ea typeface="Humnst777 Lt BT Light"/>
                  <a:cs typeface="Humnst777 Lt BT Light"/>
                  <a:sym typeface="Humnst777 Lt BT Light"/>
                </a:defRPr>
              </a:pPr>
            </a:p>
          </p:txBody>
        </p:sp>
        <p:sp>
          <p:nvSpPr>
            <p:cNvPr id="322" name="Google Shape;191;p13"/>
            <p:cNvSpPr txBox="1"/>
            <p:nvPr/>
          </p:nvSpPr>
          <p:spPr>
            <a:xfrm>
              <a:off x="21968" y="1435600"/>
              <a:ext cx="11089225" cy="420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8574" tIns="68574" rIns="68574" bIns="68574" numCol="1" anchor="ctr">
              <a:noAutofit/>
            </a:bodyPr>
            <a:lstStyle>
              <a:lvl1pPr>
                <a:lnSpc>
                  <a:spcPct val="90000"/>
                </a:lnSpc>
                <a:defRPr sz="1800">
                  <a:solidFill>
                    <a:srgbClr val="FFFFFF"/>
                  </a:solidFill>
                  <a:latin typeface="Humnst777 Lt BT Light"/>
                  <a:ea typeface="Humnst777 Lt BT Light"/>
                  <a:cs typeface="Humnst777 Lt BT Light"/>
                  <a:sym typeface="Humnst777 Lt BT Light"/>
                </a:defRPr>
              </a:lvl1pPr>
            </a:lstStyle>
            <a:p>
              <a:pPr/>
              <a:r>
                <a:t>Random Forests:</a:t>
              </a:r>
            </a:p>
          </p:txBody>
        </p:sp>
        <p:sp>
          <p:nvSpPr>
            <p:cNvPr id="323" name="Google Shape;193;p13"/>
            <p:cNvSpPr txBox="1"/>
            <p:nvPr/>
          </p:nvSpPr>
          <p:spPr>
            <a:xfrm>
              <a:off x="329641" y="1871117"/>
              <a:ext cx="10693910" cy="10749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49" tIns="22849" rIns="22849" bIns="22849" numCol="1" anchor="t">
              <a:noAutofit/>
            </a:bodyPr>
            <a:lstStyle/>
            <a:p>
              <a:pPr lvl="1" marL="114300" indent="-114300">
                <a:lnSpc>
                  <a:spcPct val="90000"/>
                </a:lnSpc>
                <a:buClr>
                  <a:srgbClr val="000000"/>
                </a:buClr>
                <a:buSzPts val="1400"/>
                <a:buFont typeface="Humnst777 Lt BT Light"/>
                <a:buChar char="•"/>
                <a:defRPr>
                  <a:latin typeface="Humnst777 Lt BT Light"/>
                  <a:ea typeface="Humnst777 Lt BT Light"/>
                  <a:cs typeface="Humnst777 Lt BT Light"/>
                  <a:sym typeface="Humnst777 Lt BT Light"/>
                </a:defRPr>
              </a:pPr>
              <a:r>
                <a:t>Random forests are an ensemble learning method that combines multiple decision trees to improve prediction accuracy and reduce variance.</a:t>
              </a:r>
            </a:p>
            <a:p>
              <a:pPr lvl="1" marL="114300" indent="-114300">
                <a:lnSpc>
                  <a:spcPct val="90000"/>
                </a:lnSpc>
                <a:spcBef>
                  <a:spcPts val="200"/>
                </a:spcBef>
                <a:buClr>
                  <a:srgbClr val="000000"/>
                </a:buClr>
                <a:buSzPts val="1400"/>
                <a:buFont typeface="Humnst777 Lt BT Light"/>
                <a:buChar char="•"/>
                <a:defRPr>
                  <a:latin typeface="Humnst777 Lt BT Light"/>
                  <a:ea typeface="Humnst777 Lt BT Light"/>
                  <a:cs typeface="Humnst777 Lt BT Light"/>
                  <a:sym typeface="Humnst777 Lt BT Light"/>
                </a:defRPr>
              </a:pPr>
              <a:r>
                <a:t>The random selection of features and bootstrapping used in random forests helps in building diverse and robust models.</a:t>
              </a:r>
            </a:p>
            <a:p>
              <a:pPr lvl="1" marL="114300" indent="-114300">
                <a:lnSpc>
                  <a:spcPct val="90000"/>
                </a:lnSpc>
                <a:spcBef>
                  <a:spcPts val="200"/>
                </a:spcBef>
                <a:buClr>
                  <a:srgbClr val="000000"/>
                </a:buClr>
                <a:buSzPts val="1400"/>
                <a:buFont typeface="Humnst777 Lt BT Light"/>
                <a:buChar char="•"/>
                <a:defRPr>
                  <a:latin typeface="Humnst777 Lt BT Light"/>
                  <a:ea typeface="Humnst777 Lt BT Light"/>
                  <a:cs typeface="Humnst777 Lt BT Light"/>
                  <a:sym typeface="Humnst777 Lt BT Light"/>
                </a:defRPr>
              </a:pPr>
              <a:r>
                <a:t>Random forests are well-suited for our hotel dataset, which has a large number of features and requires handling high-dimensional data.</a:t>
              </a:r>
            </a:p>
          </p:txBody>
        </p:sp>
      </p:grpSp>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2" name="Google Shape;90;p2"/>
          <p:cNvSpPr txBox="1"/>
          <p:nvPr>
            <p:ph type="title"/>
          </p:nvPr>
        </p:nvSpPr>
        <p:spPr>
          <a:xfrm>
            <a:off x="838200" y="365125"/>
            <a:ext cx="10515600" cy="1325563"/>
          </a:xfrm>
          <a:prstGeom prst="rect">
            <a:avLst/>
          </a:prstGeom>
        </p:spPr>
        <p:txBody>
          <a:bodyPr/>
          <a:lstStyle/>
          <a:p>
            <a:pPr>
              <a:defRPr b="1">
                <a:latin typeface="Times New Roman"/>
                <a:ea typeface="Times New Roman"/>
                <a:cs typeface="Times New Roman"/>
                <a:sym typeface="Times New Roman"/>
              </a:defRPr>
            </a:pPr>
            <a:r>
              <a:t>Introduction</a:t>
            </a:r>
            <a:br/>
          </a:p>
        </p:txBody>
      </p:sp>
      <p:sp>
        <p:nvSpPr>
          <p:cNvPr id="123" name="Google Shape;91;p2"/>
          <p:cNvSpPr txBox="1"/>
          <p:nvPr>
            <p:ph type="body" idx="1"/>
          </p:nvPr>
        </p:nvSpPr>
        <p:spPr>
          <a:xfrm>
            <a:off x="788068" y="1190620"/>
            <a:ext cx="10615863" cy="4820710"/>
          </a:xfrm>
          <a:prstGeom prst="rect">
            <a:avLst/>
          </a:prstGeom>
        </p:spPr>
        <p:txBody>
          <a:bodyPr/>
          <a:lstStyle/>
          <a:p>
            <a:pPr marL="208026" indent="-188378" algn="just" defTabSz="832104">
              <a:spcBef>
                <a:spcPts val="0"/>
              </a:spcBef>
              <a:buSzPts val="1600"/>
              <a:buFont typeface="Humnst777 Lt BT Light"/>
              <a:defRPr b="1" sz="1638">
                <a:latin typeface="Arial"/>
                <a:ea typeface="Arial"/>
                <a:cs typeface="Arial"/>
                <a:sym typeface="Arial"/>
              </a:defRPr>
            </a:pPr>
            <a:r>
              <a:t>Hotel Dataset:</a:t>
            </a:r>
          </a:p>
          <a:p>
            <a:pPr lvl="1" marL="676084" indent="-253098" algn="just" defTabSz="832104">
              <a:spcBef>
                <a:spcPts val="400"/>
              </a:spcBef>
              <a:buSzPts val="1200"/>
              <a:buFont typeface="Humnst777 Lt BT Light"/>
              <a:defRPr b="1" sz="1274">
                <a:latin typeface="Arial"/>
                <a:ea typeface="Arial"/>
                <a:cs typeface="Arial"/>
                <a:sym typeface="Arial"/>
              </a:defRPr>
            </a:pPr>
            <a:r>
              <a:t>Dataset source:  </a:t>
            </a:r>
            <a:r>
              <a:rPr u="sng">
                <a:solidFill>
                  <a:srgbClr val="0563C1"/>
                </a:solidFill>
                <a:uFill>
                  <a:solidFill>
                    <a:srgbClr val="0563C1"/>
                  </a:solidFill>
                </a:uFill>
                <a:hlinkClick r:id="rId3" invalidUrl="" action="" tgtFrame="" tooltip="" history="1" highlightClick="0" endSnd="0"/>
              </a:rPr>
              <a:t>https://www.kaggle.com/datasets/jessemostipak/hotel-booking-demand</a:t>
            </a:r>
            <a:endParaRPr>
              <a:solidFill>
                <a:srgbClr val="2F5496"/>
              </a:solidFill>
            </a:endParaRPr>
          </a:p>
          <a:p>
            <a:pPr lvl="1" marL="676084" indent="-253098" algn="just" defTabSz="832104">
              <a:spcBef>
                <a:spcPts val="400"/>
              </a:spcBef>
              <a:buSzPts val="1200"/>
              <a:buFont typeface="Humnst777 Lt BT Light"/>
              <a:defRPr b="1" sz="1274">
                <a:latin typeface="Arial"/>
                <a:ea typeface="Arial"/>
                <a:cs typeface="Arial"/>
                <a:sym typeface="Arial"/>
              </a:defRPr>
            </a:pPr>
            <a:r>
              <a:t>Relevance: The hotel booking demand dataset holds immense significance in improving revenue management, customer satisfaction, operational efficiency, and strategic decision-making for hotels. It provides a rich source of information to extract valuable insights and drive data-driven strategies to enhance overall performance and profitability in the hospitality industry.</a:t>
            </a:r>
          </a:p>
          <a:p>
            <a:pPr lvl="1" marL="0" indent="422986" algn="just" defTabSz="832104">
              <a:spcBef>
                <a:spcPts val="400"/>
              </a:spcBef>
              <a:buSzTx/>
              <a:buNone/>
              <a:defRPr b="1" sz="1274">
                <a:latin typeface="Arial"/>
                <a:ea typeface="Arial"/>
                <a:cs typeface="Arial"/>
                <a:sym typeface="Arial"/>
              </a:defRPr>
            </a:pPr>
          </a:p>
          <a:p>
            <a:pPr marL="208026" indent="-188378" algn="just" defTabSz="832104">
              <a:spcBef>
                <a:spcPts val="900"/>
              </a:spcBef>
              <a:buSzPts val="1600"/>
              <a:buFont typeface="Humnst777 Lt BT Light"/>
              <a:defRPr b="1" sz="1638">
                <a:latin typeface="Arial"/>
                <a:ea typeface="Arial"/>
                <a:cs typeface="Arial"/>
                <a:sym typeface="Arial"/>
              </a:defRPr>
            </a:pPr>
            <a:r>
              <a:t>Objective of the Analysis:</a:t>
            </a:r>
          </a:p>
          <a:p>
            <a:pPr lvl="1" marL="676084" indent="-253098" algn="just" defTabSz="832104">
              <a:spcBef>
                <a:spcPts val="400"/>
              </a:spcBef>
              <a:buSzPts val="1200"/>
              <a:buFont typeface="Humnst777 Lt BT Light"/>
              <a:defRPr b="1" sz="1274">
                <a:latin typeface="Arial"/>
                <a:ea typeface="Arial"/>
                <a:cs typeface="Arial"/>
                <a:sym typeface="Arial"/>
              </a:defRPr>
            </a:pPr>
            <a:r>
              <a:t>Predicting hotel cancellations and understanding booking patterns</a:t>
            </a:r>
          </a:p>
          <a:p>
            <a:pPr lvl="1" marL="676084" indent="-253098" algn="just" defTabSz="832104">
              <a:spcBef>
                <a:spcPts val="400"/>
              </a:spcBef>
              <a:buSzPts val="1200"/>
              <a:buFont typeface="Humnst777 Lt BT Light"/>
              <a:defRPr b="1" sz="1274">
                <a:latin typeface="Arial"/>
                <a:ea typeface="Arial"/>
                <a:cs typeface="Arial"/>
                <a:sym typeface="Arial"/>
              </a:defRPr>
            </a:pPr>
            <a:r>
              <a:t>Uncovering features to optimize revenue management and customer experience</a:t>
            </a:r>
          </a:p>
          <a:p>
            <a:pPr lvl="1" marL="0" indent="416052" algn="just" defTabSz="832104">
              <a:spcBef>
                <a:spcPts val="400"/>
              </a:spcBef>
              <a:buSzTx/>
              <a:buNone/>
              <a:defRPr b="1" sz="1274">
                <a:latin typeface="Arial"/>
                <a:ea typeface="Arial"/>
                <a:cs typeface="Arial"/>
                <a:sym typeface="Arial"/>
              </a:defRPr>
            </a:pPr>
          </a:p>
          <a:p>
            <a:pPr marL="208026" indent="-188378" algn="just" defTabSz="832104">
              <a:spcBef>
                <a:spcPts val="900"/>
              </a:spcBef>
              <a:buSzPts val="1600"/>
              <a:buFont typeface="Humnst777 Lt BT Light"/>
              <a:defRPr b="1" sz="1638">
                <a:latin typeface="Arial"/>
                <a:ea typeface="Arial"/>
                <a:cs typeface="Arial"/>
                <a:sym typeface="Arial"/>
              </a:defRPr>
            </a:pPr>
            <a:r>
              <a:t>Presentation Overview</a:t>
            </a:r>
            <a:r>
              <a:rPr sz="1274"/>
              <a:t>:</a:t>
            </a:r>
            <a:endParaRPr sz="1274"/>
          </a:p>
          <a:p>
            <a:pPr lvl="1" marL="676084" indent="-253098" algn="just" defTabSz="832104">
              <a:spcBef>
                <a:spcPts val="400"/>
              </a:spcBef>
              <a:buSzPts val="1200"/>
              <a:buFont typeface="Humnst777 Lt BT Light"/>
              <a:defRPr b="1" sz="1274">
                <a:latin typeface="Arial"/>
                <a:ea typeface="Arial"/>
                <a:cs typeface="Arial"/>
                <a:sym typeface="Arial"/>
              </a:defRPr>
            </a:pPr>
            <a:r>
              <a:t>Exploratory Data Analysis (EDA)</a:t>
            </a:r>
          </a:p>
          <a:p>
            <a:pPr lvl="1" marL="676084" indent="-253098" algn="just" defTabSz="832104">
              <a:spcBef>
                <a:spcPts val="400"/>
              </a:spcBef>
              <a:buSzPts val="1200"/>
              <a:buFont typeface="Humnst777 Lt BT Light"/>
              <a:defRPr b="1" sz="1274">
                <a:latin typeface="Arial"/>
                <a:ea typeface="Arial"/>
                <a:cs typeface="Arial"/>
                <a:sym typeface="Arial"/>
              </a:defRPr>
            </a:pPr>
            <a:r>
              <a:t>Model Building</a:t>
            </a:r>
          </a:p>
          <a:p>
            <a:pPr lvl="1" marL="0" indent="416052" algn="just" defTabSz="832104">
              <a:spcBef>
                <a:spcPts val="400"/>
              </a:spcBef>
              <a:buSzTx/>
              <a:buNone/>
              <a:defRPr b="1" sz="1274">
                <a:latin typeface="Arial"/>
                <a:ea typeface="Arial"/>
                <a:cs typeface="Arial"/>
                <a:sym typeface="Arial"/>
              </a:defRPr>
            </a:pPr>
          </a:p>
          <a:p>
            <a:pPr marL="208026" indent="-188378" algn="just" defTabSz="832104">
              <a:spcBef>
                <a:spcPts val="900"/>
              </a:spcBef>
              <a:buSzPts val="1600"/>
              <a:buFont typeface="Humnst777 Lt BT Light"/>
              <a:defRPr b="1" sz="1638">
                <a:latin typeface="Arial"/>
                <a:ea typeface="Arial"/>
                <a:cs typeface="Arial"/>
                <a:sym typeface="Arial"/>
              </a:defRPr>
            </a:pPr>
            <a:r>
              <a:t>Steps Followed</a:t>
            </a:r>
            <a:r>
              <a:rPr sz="1274"/>
              <a:t>:</a:t>
            </a:r>
            <a:endParaRPr sz="1274"/>
          </a:p>
          <a:p>
            <a:pPr lvl="1" marL="676084" indent="-253098" algn="just" defTabSz="832104">
              <a:spcBef>
                <a:spcPts val="400"/>
              </a:spcBef>
              <a:buSzPts val="1200"/>
              <a:buFont typeface="Humnst777 Lt BT Light"/>
              <a:defRPr b="1" i="1" sz="1274" u="sng">
                <a:latin typeface="Arial"/>
                <a:ea typeface="Arial"/>
                <a:cs typeface="Arial"/>
                <a:sym typeface="Arial"/>
              </a:defRPr>
            </a:pPr>
            <a:r>
              <a:t>Data Preprocessing</a:t>
            </a:r>
            <a:r>
              <a:rPr i="0" u="none"/>
              <a:t>: Cleaning, handling missing values, and feature engineering</a:t>
            </a:r>
          </a:p>
          <a:p>
            <a:pPr lvl="1" marL="676084" indent="-253098" algn="just" defTabSz="832104">
              <a:spcBef>
                <a:spcPts val="400"/>
              </a:spcBef>
              <a:buSzPts val="1200"/>
              <a:buFont typeface="Humnst777 Lt BT Light"/>
              <a:defRPr b="1" i="1" sz="1274" u="sng">
                <a:latin typeface="Arial"/>
                <a:ea typeface="Arial"/>
                <a:cs typeface="Arial"/>
                <a:sym typeface="Arial"/>
              </a:defRPr>
            </a:pPr>
            <a:r>
              <a:t>Exploratory Data Analysis</a:t>
            </a:r>
            <a:r>
              <a:rPr i="0" u="none"/>
              <a:t>: Gaining insights and understanding the data</a:t>
            </a:r>
          </a:p>
          <a:p>
            <a:pPr lvl="1" marL="676084" indent="-253098" algn="just" defTabSz="832104">
              <a:spcBef>
                <a:spcPts val="400"/>
              </a:spcBef>
              <a:buSzPts val="1200"/>
              <a:buFont typeface="Humnst777 Lt BT Light"/>
              <a:defRPr b="1" i="1" sz="1274" u="sng">
                <a:latin typeface="Arial"/>
                <a:ea typeface="Arial"/>
                <a:cs typeface="Arial"/>
                <a:sym typeface="Arial"/>
              </a:defRPr>
            </a:pPr>
            <a:r>
              <a:t>Model Building</a:t>
            </a:r>
            <a:r>
              <a:rPr i="0" u="none"/>
              <a:t>: Developing predictive model to determine the hotel cancellations</a:t>
            </a:r>
          </a:p>
          <a:p>
            <a:pPr lvl="1" marL="676084" indent="-253098" algn="just" defTabSz="832104">
              <a:spcBef>
                <a:spcPts val="400"/>
              </a:spcBef>
              <a:buSzPts val="1200"/>
              <a:buFont typeface="Humnst777 Lt BT Light"/>
              <a:defRPr b="1" i="1" sz="1274" u="sng">
                <a:latin typeface="Arial"/>
                <a:ea typeface="Arial"/>
                <a:cs typeface="Arial"/>
                <a:sym typeface="Arial"/>
              </a:defRPr>
            </a:pPr>
            <a:r>
              <a:t>Model Evaluation</a:t>
            </a:r>
            <a:r>
              <a:rPr i="0" u="none"/>
              <a:t>: Assessing over model performance, accuracy, recall, precision, false positive rate, specificity</a:t>
            </a:r>
          </a:p>
        </p:txBody>
      </p:sp>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55" name="Diagram 1"/>
          <p:cNvGrpSpPr/>
          <p:nvPr/>
        </p:nvGrpSpPr>
        <p:grpSpPr>
          <a:xfrm>
            <a:off x="843333" y="1142569"/>
            <a:ext cx="10505333" cy="5519397"/>
            <a:chOff x="0" y="-37886"/>
            <a:chExt cx="10505331" cy="5519395"/>
          </a:xfrm>
        </p:grpSpPr>
        <p:grpSp>
          <p:nvGrpSpPr>
            <p:cNvPr id="328" name="Group"/>
            <p:cNvGrpSpPr/>
            <p:nvPr/>
          </p:nvGrpSpPr>
          <p:grpSpPr>
            <a:xfrm>
              <a:off x="3781920" y="-37887"/>
              <a:ext cx="6723412" cy="951739"/>
              <a:chOff x="0" y="-37886"/>
              <a:chExt cx="6723411" cy="951738"/>
            </a:xfrm>
          </p:grpSpPr>
          <p:sp>
            <p:nvSpPr>
              <p:cNvPr id="326" name="Shape"/>
              <p:cNvSpPr/>
              <p:nvPr/>
            </p:nvSpPr>
            <p:spPr>
              <a:xfrm rot="5400000">
                <a:off x="3011912" y="-2947631"/>
                <a:ext cx="699587" cy="67234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600" y="0"/>
                    </a:moveTo>
                    <a:lnTo>
                      <a:pt x="18000" y="0"/>
                    </a:lnTo>
                    <a:cubicBezTo>
                      <a:pt x="19988" y="0"/>
                      <a:pt x="21600" y="140"/>
                      <a:pt x="21600" y="314"/>
                    </a:cubicBezTo>
                    <a:lnTo>
                      <a:pt x="21600" y="21600"/>
                    </a:lnTo>
                    <a:lnTo>
                      <a:pt x="0" y="21600"/>
                    </a:lnTo>
                    <a:lnTo>
                      <a:pt x="0" y="314"/>
                    </a:lnTo>
                    <a:cubicBezTo>
                      <a:pt x="0" y="140"/>
                      <a:pt x="1612" y="0"/>
                      <a:pt x="3600" y="0"/>
                    </a:cubicBezTo>
                    <a:close/>
                  </a:path>
                </a:pathLst>
              </a:custGeom>
              <a:solidFill>
                <a:srgbClr val="FFFFFF">
                  <a:alpha val="90000"/>
                </a:srgbClr>
              </a:solidFill>
              <a:ln w="9525" cap="flat">
                <a:solidFill>
                  <a:srgbClr val="44546A">
                    <a:alpha val="90000"/>
                  </a:srgbClr>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just" defTabSz="622300">
                  <a:lnSpc>
                    <a:spcPct val="90000"/>
                  </a:lnSpc>
                  <a:spcBef>
                    <a:spcPts val="200"/>
                  </a:spcBef>
                </a:pPr>
              </a:p>
            </p:txBody>
          </p:sp>
          <p:sp>
            <p:nvSpPr>
              <p:cNvPr id="327" name="Initialized a Decision Tree Classifier &amp; Random Forests.…"/>
              <p:cNvSpPr txBox="1"/>
              <p:nvPr/>
            </p:nvSpPr>
            <p:spPr>
              <a:xfrm>
                <a:off x="123825" y="-37887"/>
                <a:ext cx="5881421" cy="9517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3825" tIns="123825" rIns="123825" bIns="123825" numCol="1" anchor="ctr">
                <a:spAutoFit/>
              </a:bodyPr>
              <a:lstStyle/>
              <a:p>
                <a:pPr lvl="1" marL="114300" indent="-114300" algn="just" defTabSz="622300">
                  <a:lnSpc>
                    <a:spcPct val="90000"/>
                  </a:lnSpc>
                  <a:spcBef>
                    <a:spcPts val="200"/>
                  </a:spcBef>
                  <a:buClr>
                    <a:srgbClr val="000000"/>
                  </a:buClr>
                  <a:buSzPct val="100000"/>
                  <a:buFont typeface="Times Roman"/>
                  <a:buChar char="•"/>
                </a:pPr>
                <a:r>
                  <a:t>Initialized a Decision Tree Classifier &amp; Random Forests.</a:t>
                </a:r>
              </a:p>
              <a:p>
                <a:pPr lvl="1" marL="114300" indent="-114300" algn="just" defTabSz="622300">
                  <a:lnSpc>
                    <a:spcPct val="90000"/>
                  </a:lnSpc>
                  <a:spcBef>
                    <a:spcPts val="200"/>
                  </a:spcBef>
                  <a:buClr>
                    <a:srgbClr val="000000"/>
                  </a:buClr>
                  <a:buSzPct val="100000"/>
                  <a:buFont typeface="Times Roman"/>
                  <a:buChar char="•"/>
                </a:pPr>
                <a:r>
                  <a:t>Popular machine learning algorithm for classification tasks.</a:t>
                </a:r>
              </a:p>
              <a:p>
                <a:pPr lvl="1" marL="114300" indent="-114300" algn="just" defTabSz="622300">
                  <a:lnSpc>
                    <a:spcPct val="90000"/>
                  </a:lnSpc>
                  <a:spcBef>
                    <a:spcPts val="200"/>
                  </a:spcBef>
                  <a:buClr>
                    <a:srgbClr val="000000"/>
                  </a:buClr>
                  <a:buSzPct val="100000"/>
                  <a:buFont typeface="Times Roman"/>
                  <a:buChar char="•"/>
                </a:pPr>
                <a:r>
                  <a:t>Suitable for learning patterns and relationships in the data.</a:t>
                </a:r>
              </a:p>
            </p:txBody>
          </p:sp>
        </p:grpSp>
        <p:grpSp>
          <p:nvGrpSpPr>
            <p:cNvPr id="331" name="Group"/>
            <p:cNvGrpSpPr/>
            <p:nvPr/>
          </p:nvGrpSpPr>
          <p:grpSpPr>
            <a:xfrm>
              <a:off x="0" y="141430"/>
              <a:ext cx="3781920" cy="593105"/>
              <a:chOff x="0" y="0"/>
              <a:chExt cx="3781919" cy="593104"/>
            </a:xfrm>
          </p:grpSpPr>
          <p:sp>
            <p:nvSpPr>
              <p:cNvPr id="329" name="Rounded Rectangle"/>
              <p:cNvSpPr/>
              <p:nvPr/>
            </p:nvSpPr>
            <p:spPr>
              <a:xfrm>
                <a:off x="0" y="0"/>
                <a:ext cx="3781920" cy="593105"/>
              </a:xfrm>
              <a:prstGeom prst="roundRect">
                <a:avLst>
                  <a:gd name="adj" fmla="val 16667"/>
                </a:avLst>
              </a:prstGeom>
              <a:gradFill flip="none" rotWithShape="1">
                <a:gsLst>
                  <a:gs pos="0">
                    <a:srgbClr val="FFFFFF"/>
                  </a:gs>
                  <a:gs pos="100000">
                    <a:srgbClr val="FFFFFF"/>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defTabSz="1111250">
                  <a:lnSpc>
                    <a:spcPct val="90000"/>
                  </a:lnSpc>
                  <a:spcBef>
                    <a:spcPts val="500"/>
                  </a:spcBef>
                  <a:defRPr sz="2500">
                    <a:solidFill>
                      <a:srgbClr val="FFFFFF"/>
                    </a:solidFill>
                  </a:defRPr>
                </a:pPr>
              </a:p>
            </p:txBody>
          </p:sp>
          <p:sp>
            <p:nvSpPr>
              <p:cNvPr id="330" name="Classifier:"/>
              <p:cNvSpPr txBox="1"/>
              <p:nvPr/>
            </p:nvSpPr>
            <p:spPr>
              <a:xfrm>
                <a:off x="76578" y="58426"/>
                <a:ext cx="3628764" cy="4762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7625" tIns="47625" rIns="47625" bIns="47625" numCol="1" anchor="ctr">
                <a:spAutoFit/>
              </a:bodyPr>
              <a:lstStyle>
                <a:lvl1pPr algn="ctr" defTabSz="1111250">
                  <a:lnSpc>
                    <a:spcPct val="90000"/>
                  </a:lnSpc>
                  <a:spcBef>
                    <a:spcPts val="1000"/>
                  </a:spcBef>
                  <a:defRPr sz="2500"/>
                </a:lvl1pPr>
              </a:lstStyle>
              <a:p>
                <a:pPr/>
                <a:r>
                  <a:t>Classifier:</a:t>
                </a:r>
              </a:p>
            </p:txBody>
          </p:sp>
        </p:grpSp>
        <p:grpSp>
          <p:nvGrpSpPr>
            <p:cNvPr id="334" name="Group"/>
            <p:cNvGrpSpPr/>
            <p:nvPr/>
          </p:nvGrpSpPr>
          <p:grpSpPr>
            <a:xfrm>
              <a:off x="3781919" y="752834"/>
              <a:ext cx="6723412" cy="713995"/>
              <a:chOff x="0" y="-26747"/>
              <a:chExt cx="6723411" cy="713994"/>
            </a:xfrm>
          </p:grpSpPr>
          <p:sp>
            <p:nvSpPr>
              <p:cNvPr id="332" name="Shape"/>
              <p:cNvSpPr/>
              <p:nvPr/>
            </p:nvSpPr>
            <p:spPr>
              <a:xfrm rot="5400000">
                <a:off x="3083275" y="-3031456"/>
                <a:ext cx="556861" cy="67234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600" y="0"/>
                    </a:moveTo>
                    <a:lnTo>
                      <a:pt x="18000" y="0"/>
                    </a:lnTo>
                    <a:cubicBezTo>
                      <a:pt x="19988" y="0"/>
                      <a:pt x="21600" y="133"/>
                      <a:pt x="21600" y="298"/>
                    </a:cubicBezTo>
                    <a:lnTo>
                      <a:pt x="21600" y="21600"/>
                    </a:lnTo>
                    <a:lnTo>
                      <a:pt x="0" y="21600"/>
                    </a:lnTo>
                    <a:lnTo>
                      <a:pt x="0" y="298"/>
                    </a:lnTo>
                    <a:cubicBezTo>
                      <a:pt x="0" y="133"/>
                      <a:pt x="1612" y="0"/>
                      <a:pt x="3600" y="0"/>
                    </a:cubicBezTo>
                    <a:close/>
                  </a:path>
                </a:pathLst>
              </a:custGeom>
              <a:solidFill>
                <a:srgbClr val="FFFFFF">
                  <a:alpha val="90000"/>
                </a:srgbClr>
              </a:solidFill>
              <a:ln w="9525" cap="flat">
                <a:solidFill>
                  <a:srgbClr val="44546A">
                    <a:alpha val="90000"/>
                  </a:srgbClr>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just" defTabSz="622300">
                  <a:lnSpc>
                    <a:spcPct val="90000"/>
                  </a:lnSpc>
                  <a:spcBef>
                    <a:spcPts val="200"/>
                  </a:spcBef>
                </a:pPr>
              </a:p>
            </p:txBody>
          </p:sp>
          <p:sp>
            <p:nvSpPr>
              <p:cNvPr id="333" name="Set the random_state parameter to a specific value (say 123).…"/>
              <p:cNvSpPr txBox="1"/>
              <p:nvPr/>
            </p:nvSpPr>
            <p:spPr>
              <a:xfrm>
                <a:off x="123825" y="-26748"/>
                <a:ext cx="6448578" cy="7139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3825" tIns="123825" rIns="123825" bIns="123825" numCol="1" anchor="ctr">
                <a:spAutoFit/>
              </a:bodyPr>
              <a:lstStyle/>
              <a:p>
                <a:pPr lvl="1" marL="114300" indent="-114300" algn="just" defTabSz="622300">
                  <a:lnSpc>
                    <a:spcPct val="90000"/>
                  </a:lnSpc>
                  <a:spcBef>
                    <a:spcPts val="200"/>
                  </a:spcBef>
                  <a:buClr>
                    <a:srgbClr val="000000"/>
                  </a:buClr>
                  <a:buSzPct val="100000"/>
                  <a:buFont typeface="Times Roman"/>
                  <a:buChar char="•"/>
                </a:pPr>
                <a:r>
                  <a:t>Set the random_state parameter to a specific value (say 123).</a:t>
                </a:r>
              </a:p>
              <a:p>
                <a:pPr lvl="1" marL="114300" indent="-114300" algn="just" defTabSz="622300">
                  <a:lnSpc>
                    <a:spcPct val="90000"/>
                  </a:lnSpc>
                  <a:spcBef>
                    <a:spcPts val="200"/>
                  </a:spcBef>
                  <a:buClr>
                    <a:srgbClr val="000000"/>
                  </a:buClr>
                  <a:buSzPct val="100000"/>
                  <a:buFont typeface="Times Roman"/>
                  <a:buChar char="•"/>
                </a:pPr>
                <a:r>
                  <a:t>Ensured reproducibility of results across different runs.</a:t>
                </a:r>
              </a:p>
            </p:txBody>
          </p:sp>
        </p:grpSp>
        <p:grpSp>
          <p:nvGrpSpPr>
            <p:cNvPr id="337" name="Group"/>
            <p:cNvGrpSpPr/>
            <p:nvPr/>
          </p:nvGrpSpPr>
          <p:grpSpPr>
            <a:xfrm>
              <a:off x="0" y="759428"/>
              <a:ext cx="3781920" cy="700806"/>
              <a:chOff x="0" y="0"/>
              <a:chExt cx="3781919" cy="700804"/>
            </a:xfrm>
          </p:grpSpPr>
          <p:sp>
            <p:nvSpPr>
              <p:cNvPr id="335" name="Rounded Rectangle"/>
              <p:cNvSpPr/>
              <p:nvPr/>
            </p:nvSpPr>
            <p:spPr>
              <a:xfrm>
                <a:off x="0" y="0"/>
                <a:ext cx="3781920" cy="700805"/>
              </a:xfrm>
              <a:prstGeom prst="roundRect">
                <a:avLst>
                  <a:gd name="adj" fmla="val 16667"/>
                </a:avLst>
              </a:prstGeom>
              <a:gradFill flip="none" rotWithShape="1">
                <a:gsLst>
                  <a:gs pos="0">
                    <a:srgbClr val="FFFFFF"/>
                  </a:gs>
                  <a:gs pos="100000">
                    <a:srgbClr val="FFFFFF"/>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defTabSz="1111250">
                  <a:lnSpc>
                    <a:spcPct val="90000"/>
                  </a:lnSpc>
                  <a:spcBef>
                    <a:spcPts val="500"/>
                  </a:spcBef>
                  <a:defRPr sz="2500">
                    <a:solidFill>
                      <a:srgbClr val="FFFFFF"/>
                    </a:solidFill>
                  </a:defRPr>
                </a:pPr>
              </a:p>
            </p:txBody>
          </p:sp>
          <p:sp>
            <p:nvSpPr>
              <p:cNvPr id="336" name="Ensuring Reproducibility:"/>
              <p:cNvSpPr txBox="1"/>
              <p:nvPr/>
            </p:nvSpPr>
            <p:spPr>
              <a:xfrm>
                <a:off x="81835" y="112277"/>
                <a:ext cx="3618249" cy="4762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7625" tIns="47625" rIns="47625" bIns="47625" numCol="1" anchor="ctr">
                <a:spAutoFit/>
              </a:bodyPr>
              <a:lstStyle>
                <a:lvl1pPr algn="ctr" defTabSz="1111250">
                  <a:lnSpc>
                    <a:spcPct val="90000"/>
                  </a:lnSpc>
                  <a:spcBef>
                    <a:spcPts val="1000"/>
                  </a:spcBef>
                  <a:defRPr sz="2500"/>
                </a:lvl1pPr>
              </a:lstStyle>
              <a:p>
                <a:pPr/>
                <a:r>
                  <a:t>Ensuring Reproducibility:</a:t>
                </a:r>
              </a:p>
            </p:txBody>
          </p:sp>
        </p:grpSp>
        <p:grpSp>
          <p:nvGrpSpPr>
            <p:cNvPr id="340" name="Group"/>
            <p:cNvGrpSpPr/>
            <p:nvPr/>
          </p:nvGrpSpPr>
          <p:grpSpPr>
            <a:xfrm>
              <a:off x="3781918" y="1377783"/>
              <a:ext cx="6723413" cy="951739"/>
              <a:chOff x="0" y="-37886"/>
              <a:chExt cx="6723411" cy="951738"/>
            </a:xfrm>
          </p:grpSpPr>
          <p:sp>
            <p:nvSpPr>
              <p:cNvPr id="338" name="Shape"/>
              <p:cNvSpPr/>
              <p:nvPr/>
            </p:nvSpPr>
            <p:spPr>
              <a:xfrm rot="5400000">
                <a:off x="2994597" y="-2923724"/>
                <a:ext cx="734218" cy="67234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600" y="0"/>
                    </a:moveTo>
                    <a:lnTo>
                      <a:pt x="18000" y="0"/>
                    </a:lnTo>
                    <a:cubicBezTo>
                      <a:pt x="19988" y="0"/>
                      <a:pt x="21600" y="176"/>
                      <a:pt x="21600" y="393"/>
                    </a:cubicBezTo>
                    <a:lnTo>
                      <a:pt x="21600" y="21600"/>
                    </a:lnTo>
                    <a:lnTo>
                      <a:pt x="0" y="21600"/>
                    </a:lnTo>
                    <a:lnTo>
                      <a:pt x="0" y="393"/>
                    </a:lnTo>
                    <a:cubicBezTo>
                      <a:pt x="0" y="176"/>
                      <a:pt x="1612" y="0"/>
                      <a:pt x="3600" y="0"/>
                    </a:cubicBezTo>
                    <a:close/>
                  </a:path>
                </a:pathLst>
              </a:custGeom>
              <a:solidFill>
                <a:srgbClr val="FFFFFF">
                  <a:alpha val="90000"/>
                </a:srgbClr>
              </a:solidFill>
              <a:ln w="9525" cap="flat">
                <a:solidFill>
                  <a:srgbClr val="44546A">
                    <a:alpha val="90000"/>
                  </a:srgbClr>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just" defTabSz="622300">
                  <a:lnSpc>
                    <a:spcPct val="90000"/>
                  </a:lnSpc>
                  <a:spcBef>
                    <a:spcPts val="200"/>
                  </a:spcBef>
                </a:pPr>
              </a:p>
            </p:txBody>
          </p:sp>
          <p:sp>
            <p:nvSpPr>
              <p:cNvPr id="339" name="Trained the Decision Tree Classifier using the training data.…"/>
              <p:cNvSpPr txBox="1"/>
              <p:nvPr/>
            </p:nvSpPr>
            <p:spPr>
              <a:xfrm>
                <a:off x="123825" y="-37887"/>
                <a:ext cx="6439920" cy="9517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3825" tIns="123825" rIns="123825" bIns="123825" numCol="1" anchor="ctr">
                <a:spAutoFit/>
              </a:bodyPr>
              <a:lstStyle/>
              <a:p>
                <a:pPr lvl="1" marL="114300" indent="-114300" algn="just" defTabSz="622300">
                  <a:lnSpc>
                    <a:spcPct val="90000"/>
                  </a:lnSpc>
                  <a:spcBef>
                    <a:spcPts val="200"/>
                  </a:spcBef>
                  <a:buClr>
                    <a:srgbClr val="000000"/>
                  </a:buClr>
                  <a:buSzPct val="100000"/>
                  <a:buFont typeface="Times Roman"/>
                  <a:buChar char="•"/>
                </a:pPr>
                <a:r>
                  <a:t>Trained the Decision Tree Classifier using the training data.</a:t>
                </a:r>
              </a:p>
              <a:p>
                <a:pPr lvl="1" marL="114300" indent="-114300" algn="just" defTabSz="622300">
                  <a:lnSpc>
                    <a:spcPct val="90000"/>
                  </a:lnSpc>
                  <a:spcBef>
                    <a:spcPts val="200"/>
                  </a:spcBef>
                  <a:buClr>
                    <a:srgbClr val="000000"/>
                  </a:buClr>
                  <a:buSzPct val="100000"/>
                  <a:buFont typeface="Times Roman"/>
                  <a:buChar char="•"/>
                </a:pPr>
                <a:r>
                  <a:t>Allowed the model to learn underlying patterns and relationships.</a:t>
                </a:r>
              </a:p>
              <a:p>
                <a:pPr lvl="1" marL="114300" indent="-114300" algn="just" defTabSz="622300">
                  <a:lnSpc>
                    <a:spcPct val="90000"/>
                  </a:lnSpc>
                  <a:spcBef>
                    <a:spcPts val="200"/>
                  </a:spcBef>
                  <a:buClr>
                    <a:srgbClr val="000000"/>
                  </a:buClr>
                  <a:buSzPct val="100000"/>
                  <a:buFont typeface="Times Roman"/>
                  <a:buChar char="•"/>
                </a:pPr>
                <a:r>
                  <a:t>Captured dependencies between input features and target variable.</a:t>
                </a:r>
              </a:p>
            </p:txBody>
          </p:sp>
        </p:grpSp>
        <p:grpSp>
          <p:nvGrpSpPr>
            <p:cNvPr id="343" name="Group"/>
            <p:cNvGrpSpPr/>
            <p:nvPr/>
          </p:nvGrpSpPr>
          <p:grpSpPr>
            <a:xfrm>
              <a:off x="0" y="1485128"/>
              <a:ext cx="3781920" cy="737047"/>
              <a:chOff x="0" y="0"/>
              <a:chExt cx="3781919" cy="737045"/>
            </a:xfrm>
          </p:grpSpPr>
          <p:sp>
            <p:nvSpPr>
              <p:cNvPr id="341" name="Rounded Rectangle"/>
              <p:cNvSpPr/>
              <p:nvPr/>
            </p:nvSpPr>
            <p:spPr>
              <a:xfrm>
                <a:off x="0" y="0"/>
                <a:ext cx="3781920" cy="737046"/>
              </a:xfrm>
              <a:prstGeom prst="roundRect">
                <a:avLst>
                  <a:gd name="adj" fmla="val 16667"/>
                </a:avLst>
              </a:prstGeom>
              <a:gradFill flip="none" rotWithShape="1">
                <a:gsLst>
                  <a:gs pos="0">
                    <a:srgbClr val="FFFFFF"/>
                  </a:gs>
                  <a:gs pos="100000">
                    <a:srgbClr val="FFFFFF"/>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defTabSz="1111250">
                  <a:lnSpc>
                    <a:spcPct val="90000"/>
                  </a:lnSpc>
                  <a:spcBef>
                    <a:spcPts val="500"/>
                  </a:spcBef>
                  <a:defRPr sz="2500">
                    <a:solidFill>
                      <a:srgbClr val="FFFFFF"/>
                    </a:solidFill>
                  </a:defRPr>
                </a:pPr>
              </a:p>
            </p:txBody>
          </p:sp>
          <p:sp>
            <p:nvSpPr>
              <p:cNvPr id="342" name="Model Training:"/>
              <p:cNvSpPr txBox="1"/>
              <p:nvPr/>
            </p:nvSpPr>
            <p:spPr>
              <a:xfrm>
                <a:off x="83604" y="130398"/>
                <a:ext cx="3614710" cy="4762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7625" tIns="47625" rIns="47625" bIns="47625" numCol="1" anchor="ctr">
                <a:spAutoFit/>
              </a:bodyPr>
              <a:lstStyle>
                <a:lvl1pPr algn="ctr" defTabSz="1111250">
                  <a:lnSpc>
                    <a:spcPct val="90000"/>
                  </a:lnSpc>
                  <a:spcBef>
                    <a:spcPts val="1000"/>
                  </a:spcBef>
                  <a:defRPr sz="2500"/>
                </a:lvl1pPr>
              </a:lstStyle>
              <a:p>
                <a:pPr/>
                <a:r>
                  <a:t>Model Training:</a:t>
                </a:r>
              </a:p>
            </p:txBody>
          </p:sp>
        </p:grpSp>
        <p:grpSp>
          <p:nvGrpSpPr>
            <p:cNvPr id="346" name="Group"/>
            <p:cNvGrpSpPr/>
            <p:nvPr/>
          </p:nvGrpSpPr>
          <p:grpSpPr>
            <a:xfrm>
              <a:off x="3781919" y="2351273"/>
              <a:ext cx="6723412" cy="2108455"/>
              <a:chOff x="0" y="-1851"/>
              <a:chExt cx="6723411" cy="2108454"/>
            </a:xfrm>
          </p:grpSpPr>
          <p:sp>
            <p:nvSpPr>
              <p:cNvPr id="344" name="Shape"/>
              <p:cNvSpPr/>
              <p:nvPr/>
            </p:nvSpPr>
            <p:spPr>
              <a:xfrm rot="5400000">
                <a:off x="2343135" y="-2309330"/>
                <a:ext cx="2037141" cy="67234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600" y="0"/>
                    </a:moveTo>
                    <a:lnTo>
                      <a:pt x="18000" y="0"/>
                    </a:lnTo>
                    <a:cubicBezTo>
                      <a:pt x="19988" y="0"/>
                      <a:pt x="21600" y="488"/>
                      <a:pt x="21600" y="1091"/>
                    </a:cubicBezTo>
                    <a:lnTo>
                      <a:pt x="21600" y="21600"/>
                    </a:lnTo>
                    <a:lnTo>
                      <a:pt x="0" y="21600"/>
                    </a:lnTo>
                    <a:lnTo>
                      <a:pt x="0" y="1091"/>
                    </a:lnTo>
                    <a:cubicBezTo>
                      <a:pt x="0" y="488"/>
                      <a:pt x="1612" y="0"/>
                      <a:pt x="3600" y="0"/>
                    </a:cubicBezTo>
                    <a:close/>
                  </a:path>
                </a:pathLst>
              </a:custGeom>
              <a:solidFill>
                <a:srgbClr val="FFFFFF">
                  <a:alpha val="90000"/>
                </a:srgbClr>
              </a:solidFill>
              <a:ln w="9525" cap="flat">
                <a:solidFill>
                  <a:srgbClr val="44546A">
                    <a:alpha val="90000"/>
                  </a:srgbClr>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just" defTabSz="622300">
                  <a:lnSpc>
                    <a:spcPct val="90000"/>
                  </a:lnSpc>
                  <a:spcBef>
                    <a:spcPts val="200"/>
                  </a:spcBef>
                </a:pPr>
              </a:p>
            </p:txBody>
          </p:sp>
          <p:sp>
            <p:nvSpPr>
              <p:cNvPr id="345" name="Utilized the testing data to evaluate model performance.…"/>
              <p:cNvSpPr txBox="1"/>
              <p:nvPr/>
            </p:nvSpPr>
            <p:spPr>
              <a:xfrm>
                <a:off x="123825" y="-1852"/>
                <a:ext cx="6376317" cy="21084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3825" tIns="123825" rIns="123825" bIns="123825" numCol="1" anchor="ctr">
                <a:spAutoFit/>
              </a:bodyPr>
              <a:lstStyle/>
              <a:p>
                <a:pPr lvl="1" marL="114300" indent="-114300" algn="just" defTabSz="622300">
                  <a:lnSpc>
                    <a:spcPct val="90000"/>
                  </a:lnSpc>
                  <a:spcBef>
                    <a:spcPts val="200"/>
                  </a:spcBef>
                  <a:buClr>
                    <a:srgbClr val="000000"/>
                  </a:buClr>
                  <a:buSzPct val="100000"/>
                  <a:buFont typeface="Times Roman"/>
                  <a:buChar char="•"/>
                </a:pPr>
                <a:r>
                  <a:t>Utilized the testing data to evaluate model performance.</a:t>
                </a:r>
              </a:p>
              <a:p>
                <a:pPr lvl="1" marL="114300" indent="-114300" algn="just" defTabSz="622300">
                  <a:lnSpc>
                    <a:spcPct val="90000"/>
                  </a:lnSpc>
                  <a:spcBef>
                    <a:spcPts val="200"/>
                  </a:spcBef>
                  <a:buClr>
                    <a:srgbClr val="000000"/>
                  </a:buClr>
                  <a:buSzPct val="100000"/>
                  <a:buFont typeface="Times Roman"/>
                  <a:buChar char="•"/>
                </a:pPr>
                <a:r>
                  <a:t>Calculated key evaluation metrics:</a:t>
                </a:r>
              </a:p>
              <a:p>
                <a:pPr lvl="2" marL="228600" indent="-114300" algn="just" defTabSz="622300">
                  <a:lnSpc>
                    <a:spcPct val="90000"/>
                  </a:lnSpc>
                  <a:spcBef>
                    <a:spcPts val="200"/>
                  </a:spcBef>
                  <a:buClr>
                    <a:srgbClr val="000000"/>
                  </a:buClr>
                  <a:buSzPct val="100000"/>
                  <a:buFont typeface="Times Roman"/>
                  <a:buChar char="•"/>
                </a:pPr>
                <a:r>
                  <a:t>Accuracy: Measures overall correctness of the model's predictions.</a:t>
                </a:r>
              </a:p>
              <a:p>
                <a:pPr lvl="2" marL="228600" indent="-114300" algn="just" defTabSz="622300">
                  <a:lnSpc>
                    <a:spcPct val="90000"/>
                  </a:lnSpc>
                  <a:spcBef>
                    <a:spcPts val="200"/>
                  </a:spcBef>
                  <a:buClr>
                    <a:srgbClr val="000000"/>
                  </a:buClr>
                  <a:buSzPct val="100000"/>
                  <a:buFont typeface="Times Roman"/>
                  <a:buChar char="•"/>
                </a:pPr>
                <a:r>
                  <a:t>Precision: Indicates the model's ability to correctly identify positive cases.</a:t>
                </a:r>
              </a:p>
              <a:p>
                <a:pPr lvl="2" marL="228600" indent="-114300" algn="just" defTabSz="622300">
                  <a:lnSpc>
                    <a:spcPct val="90000"/>
                  </a:lnSpc>
                  <a:spcBef>
                    <a:spcPts val="200"/>
                  </a:spcBef>
                  <a:buClr>
                    <a:srgbClr val="000000"/>
                  </a:buClr>
                  <a:buSzPct val="100000"/>
                  <a:buFont typeface="Times Roman"/>
                  <a:buChar char="•"/>
                </a:pPr>
                <a:r>
                  <a:t>Recall: Represents the model's ability to identify all positive cases.</a:t>
                </a:r>
              </a:p>
              <a:p>
                <a:pPr lvl="2" marL="228600" indent="-114300" algn="just" defTabSz="622300">
                  <a:lnSpc>
                    <a:spcPct val="90000"/>
                  </a:lnSpc>
                  <a:spcBef>
                    <a:spcPts val="200"/>
                  </a:spcBef>
                  <a:buClr>
                    <a:srgbClr val="000000"/>
                  </a:buClr>
                  <a:buSzPct val="100000"/>
                  <a:buFont typeface="Times Roman"/>
                  <a:buChar char="•"/>
                </a:pPr>
                <a:r>
                  <a:t>F1-score: Balances precision and recall to provide a single performance measure.</a:t>
                </a:r>
              </a:p>
              <a:p>
                <a:pPr lvl="2" marL="228600" indent="-114300" algn="just" defTabSz="622300">
                  <a:lnSpc>
                    <a:spcPct val="90000"/>
                  </a:lnSpc>
                  <a:spcBef>
                    <a:spcPts val="200"/>
                  </a:spcBef>
                  <a:buClr>
                    <a:srgbClr val="000000"/>
                  </a:buClr>
                  <a:buSzPct val="100000"/>
                  <a:buFont typeface="Times Roman"/>
                  <a:buChar char="•"/>
                </a:pPr>
                <a:r>
                  <a:t>Specificity: Proportion of correctly predicted negative instances out of the total actual negative instances</a:t>
                </a:r>
              </a:p>
            </p:txBody>
          </p:sp>
        </p:grpSp>
        <p:grpSp>
          <p:nvGrpSpPr>
            <p:cNvPr id="349" name="Group"/>
            <p:cNvGrpSpPr/>
            <p:nvPr/>
          </p:nvGrpSpPr>
          <p:grpSpPr>
            <a:xfrm>
              <a:off x="3781919" y="4529770"/>
              <a:ext cx="6723412" cy="951739"/>
              <a:chOff x="0" y="-37886"/>
              <a:chExt cx="6723411" cy="951738"/>
            </a:xfrm>
          </p:grpSpPr>
          <p:sp>
            <p:nvSpPr>
              <p:cNvPr id="347" name="Shape"/>
              <p:cNvSpPr/>
              <p:nvPr/>
            </p:nvSpPr>
            <p:spPr>
              <a:xfrm rot="5400000">
                <a:off x="3005064" y="-2923723"/>
                <a:ext cx="713283" cy="67234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600" y="0"/>
                    </a:moveTo>
                    <a:lnTo>
                      <a:pt x="18000" y="0"/>
                    </a:lnTo>
                    <a:cubicBezTo>
                      <a:pt x="19988" y="0"/>
                      <a:pt x="21600" y="171"/>
                      <a:pt x="21600" y="382"/>
                    </a:cubicBezTo>
                    <a:lnTo>
                      <a:pt x="21600" y="21600"/>
                    </a:lnTo>
                    <a:lnTo>
                      <a:pt x="0" y="21600"/>
                    </a:lnTo>
                    <a:lnTo>
                      <a:pt x="0" y="382"/>
                    </a:lnTo>
                    <a:cubicBezTo>
                      <a:pt x="0" y="171"/>
                      <a:pt x="1612" y="0"/>
                      <a:pt x="3600" y="0"/>
                    </a:cubicBezTo>
                    <a:close/>
                  </a:path>
                </a:pathLst>
              </a:custGeom>
              <a:solidFill>
                <a:srgbClr val="FFFFFF">
                  <a:alpha val="90000"/>
                </a:srgbClr>
              </a:solidFill>
              <a:ln w="9525" cap="flat">
                <a:solidFill>
                  <a:srgbClr val="44546A">
                    <a:alpha val="90000"/>
                  </a:srgbClr>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just" defTabSz="622300">
                  <a:lnSpc>
                    <a:spcPct val="90000"/>
                  </a:lnSpc>
                  <a:spcBef>
                    <a:spcPts val="200"/>
                  </a:spcBef>
                </a:pPr>
              </a:p>
            </p:txBody>
          </p:sp>
          <p:sp>
            <p:nvSpPr>
              <p:cNvPr id="348" name="Evaluation metrics provided insights into the model's predictive ability.…"/>
              <p:cNvSpPr txBox="1"/>
              <p:nvPr/>
            </p:nvSpPr>
            <p:spPr>
              <a:xfrm>
                <a:off x="123825" y="-37887"/>
                <a:ext cx="6440942" cy="9517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3825" tIns="123825" rIns="123825" bIns="123825" numCol="1" anchor="ctr">
                <a:spAutoFit/>
              </a:bodyPr>
              <a:lstStyle/>
              <a:p>
                <a:pPr lvl="1" marL="114300" indent="-114300" algn="just" defTabSz="622300">
                  <a:lnSpc>
                    <a:spcPct val="90000"/>
                  </a:lnSpc>
                  <a:spcBef>
                    <a:spcPts val="200"/>
                  </a:spcBef>
                  <a:buClr>
                    <a:srgbClr val="000000"/>
                  </a:buClr>
                  <a:buSzPct val="100000"/>
                  <a:buFont typeface="Times Roman"/>
                  <a:buChar char="•"/>
                </a:pPr>
                <a:r>
                  <a:t>Evaluation metrics provided insights into the model's predictive ability.</a:t>
                </a:r>
              </a:p>
              <a:p>
                <a:pPr lvl="1" marL="114300" indent="-114300" algn="just" defTabSz="622300">
                  <a:lnSpc>
                    <a:spcPct val="90000"/>
                  </a:lnSpc>
                  <a:spcBef>
                    <a:spcPts val="200"/>
                  </a:spcBef>
                  <a:buClr>
                    <a:srgbClr val="000000"/>
                  </a:buClr>
                  <a:buSzPct val="100000"/>
                  <a:buFont typeface="Times Roman"/>
                  <a:buChar char="•"/>
                </a:pPr>
                <a:r>
                  <a:t>Assessed how well the model generalized to unseen data.</a:t>
                </a:r>
              </a:p>
              <a:p>
                <a:pPr lvl="1" marL="114300" indent="-114300" algn="just" defTabSz="622300">
                  <a:lnSpc>
                    <a:spcPct val="90000"/>
                  </a:lnSpc>
                  <a:spcBef>
                    <a:spcPts val="200"/>
                  </a:spcBef>
                  <a:buClr>
                    <a:srgbClr val="000000"/>
                  </a:buClr>
                  <a:buSzPct val="100000"/>
                  <a:buFont typeface="Times Roman"/>
                  <a:buChar char="•"/>
                </a:pPr>
                <a:r>
                  <a:t>Determined the model's effectiveness in making accurate predictions.</a:t>
                </a:r>
              </a:p>
            </p:txBody>
          </p:sp>
        </p:grpSp>
        <p:grpSp>
          <p:nvGrpSpPr>
            <p:cNvPr id="352" name="Group"/>
            <p:cNvGrpSpPr/>
            <p:nvPr/>
          </p:nvGrpSpPr>
          <p:grpSpPr>
            <a:xfrm>
              <a:off x="0" y="4588825"/>
              <a:ext cx="3781920" cy="833630"/>
              <a:chOff x="0" y="0"/>
              <a:chExt cx="3781919" cy="833628"/>
            </a:xfrm>
          </p:grpSpPr>
          <p:sp>
            <p:nvSpPr>
              <p:cNvPr id="350" name="Rounded Rectangle"/>
              <p:cNvSpPr/>
              <p:nvPr/>
            </p:nvSpPr>
            <p:spPr>
              <a:xfrm>
                <a:off x="0" y="0"/>
                <a:ext cx="3781920" cy="833629"/>
              </a:xfrm>
              <a:prstGeom prst="roundRect">
                <a:avLst>
                  <a:gd name="adj" fmla="val 16667"/>
                </a:avLst>
              </a:prstGeom>
              <a:gradFill flip="none" rotWithShape="1">
                <a:gsLst>
                  <a:gs pos="0">
                    <a:srgbClr val="FFFFFF"/>
                  </a:gs>
                  <a:gs pos="100000">
                    <a:srgbClr val="FFFFFF"/>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defTabSz="1111250">
                  <a:lnSpc>
                    <a:spcPct val="90000"/>
                  </a:lnSpc>
                  <a:spcBef>
                    <a:spcPts val="500"/>
                  </a:spcBef>
                  <a:defRPr sz="2500">
                    <a:solidFill>
                      <a:srgbClr val="FFFFFF"/>
                    </a:solidFill>
                  </a:defRPr>
                </a:pPr>
              </a:p>
            </p:txBody>
          </p:sp>
          <p:sp>
            <p:nvSpPr>
              <p:cNvPr id="351" name="Insights and Generalization:"/>
              <p:cNvSpPr txBox="1"/>
              <p:nvPr/>
            </p:nvSpPr>
            <p:spPr>
              <a:xfrm>
                <a:off x="88318" y="7239"/>
                <a:ext cx="3605283" cy="8191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7625" tIns="47625" rIns="47625" bIns="47625" numCol="1" anchor="ctr">
                <a:spAutoFit/>
              </a:bodyPr>
              <a:lstStyle>
                <a:lvl1pPr algn="ctr" defTabSz="1111250">
                  <a:lnSpc>
                    <a:spcPct val="90000"/>
                  </a:lnSpc>
                  <a:spcBef>
                    <a:spcPts val="1000"/>
                  </a:spcBef>
                  <a:defRPr sz="2500"/>
                </a:lvl1pPr>
              </a:lstStyle>
              <a:p>
                <a:pPr/>
                <a:r>
                  <a:t>Insights and Generalization:</a:t>
                </a:r>
              </a:p>
            </p:txBody>
          </p:sp>
        </p:grpSp>
        <p:sp>
          <p:nvSpPr>
            <p:cNvPr id="353" name="Rounded Rectangle"/>
            <p:cNvSpPr/>
            <p:nvPr/>
          </p:nvSpPr>
          <p:spPr>
            <a:xfrm>
              <a:off x="12700" y="2247068"/>
              <a:ext cx="3781920" cy="2316864"/>
            </a:xfrm>
            <a:prstGeom prst="roundRect">
              <a:avLst>
                <a:gd name="adj" fmla="val 16667"/>
              </a:avLst>
            </a:prstGeom>
            <a:solidFill>
              <a:srgbClr val="FFFFFF"/>
            </a:solidFill>
            <a:ln w="12700" cap="flat">
              <a:noFill/>
              <a:miter lim="400000"/>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p>
          </p:txBody>
        </p:sp>
        <p:sp>
          <p:nvSpPr>
            <p:cNvPr id="354" name="Model Performance Evaluation:"/>
            <p:cNvSpPr txBox="1"/>
            <p:nvPr/>
          </p:nvSpPr>
          <p:spPr>
            <a:xfrm>
              <a:off x="173425" y="2995925"/>
              <a:ext cx="3460470" cy="8191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7625" tIns="47625" rIns="47625" bIns="47625" numCol="1" anchor="ctr">
              <a:spAutoFit/>
            </a:bodyPr>
            <a:lstStyle>
              <a:lvl1pPr algn="ctr" defTabSz="1111250">
                <a:lnSpc>
                  <a:spcPct val="90000"/>
                </a:lnSpc>
                <a:spcBef>
                  <a:spcPts val="1000"/>
                </a:spcBef>
                <a:defRPr sz="2500"/>
              </a:lvl1pPr>
            </a:lstStyle>
            <a:p>
              <a:pPr/>
              <a:r>
                <a:t>Model Performance Evaluation:</a:t>
              </a:r>
            </a:p>
          </p:txBody>
        </p:sp>
      </p:grpSp>
      <p:sp>
        <p:nvSpPr>
          <p:cNvPr id="356" name="Google Shape;198;p14"/>
          <p:cNvSpPr txBox="1"/>
          <p:nvPr>
            <p:ph type="title"/>
          </p:nvPr>
        </p:nvSpPr>
        <p:spPr>
          <a:xfrm>
            <a:off x="838200" y="365125"/>
            <a:ext cx="10515600" cy="1325563"/>
          </a:xfrm>
          <a:prstGeom prst="rect">
            <a:avLst/>
          </a:prstGeom>
        </p:spPr>
        <p:txBody>
          <a:bodyPr/>
          <a:lstStyle/>
          <a:p>
            <a:pPr defTabSz="896111">
              <a:defRPr sz="4312">
                <a:latin typeface="Humnst777 Lt BT Light"/>
                <a:ea typeface="Humnst777 Lt BT Light"/>
                <a:cs typeface="Humnst777 Lt BT Light"/>
                <a:sym typeface="Humnst777 Lt BT Light"/>
              </a:defRPr>
            </a:pPr>
            <a:r>
              <a:t>Decision Tree &amp; Random Forests</a:t>
            </a:r>
            <a:br/>
          </a:p>
        </p:txBody>
      </p:sp>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grpSp>
        <p:nvGrpSpPr>
          <p:cNvPr id="372" name="Diagram 17"/>
          <p:cNvGrpSpPr/>
          <p:nvPr/>
        </p:nvGrpSpPr>
        <p:grpSpPr>
          <a:xfrm>
            <a:off x="838199" y="716274"/>
            <a:ext cx="10515601" cy="3435893"/>
            <a:chOff x="0" y="-8683"/>
            <a:chExt cx="10515599" cy="3435891"/>
          </a:xfrm>
        </p:grpSpPr>
        <p:sp>
          <p:nvSpPr>
            <p:cNvPr id="358" name="Rectangle"/>
            <p:cNvSpPr/>
            <p:nvPr/>
          </p:nvSpPr>
          <p:spPr>
            <a:xfrm>
              <a:off x="11563" y="7817"/>
              <a:ext cx="5127784" cy="603269"/>
            </a:xfrm>
            <a:prstGeom prst="rect">
              <a:avLst/>
            </a:prstGeom>
            <a:gradFill flip="none" rotWithShape="1">
              <a:gsLst>
                <a:gs pos="0">
                  <a:srgbClr val="499CE7"/>
                </a:gs>
                <a:gs pos="100000">
                  <a:schemeClr val="accent5">
                    <a:hueOff val="329330"/>
                    <a:satOff val="40776"/>
                    <a:lumOff val="24655"/>
                  </a:schemeClr>
                </a:gs>
              </a:gsLst>
              <a:lin ang="16200000" scaled="0"/>
            </a:gradFill>
            <a:ln w="9525" cap="flat">
              <a:solidFill>
                <a:schemeClr val="accent5"/>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t">
              <a:noAutofit/>
            </a:bodyPr>
            <a:lstStyle/>
            <a:p>
              <a:pPr/>
            </a:p>
          </p:txBody>
        </p:sp>
        <p:sp>
          <p:nvSpPr>
            <p:cNvPr id="359" name="Square"/>
            <p:cNvSpPr/>
            <p:nvPr/>
          </p:nvSpPr>
          <p:spPr>
            <a:xfrm flipH="1" rot="10800000">
              <a:off x="5087099" y="9115"/>
              <a:ext cx="45721" cy="45721"/>
            </a:xfrm>
            <a:prstGeom prst="rect">
              <a:avLst/>
            </a:prstGeom>
            <a:solidFill>
              <a:srgbClr val="FFFFFF">
                <a:alpha val="90000"/>
              </a:srgbClr>
            </a:solidFill>
            <a:ln w="9525" cap="flat">
              <a:solidFill>
                <a:schemeClr val="accent5"/>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t">
              <a:noAutofit/>
            </a:bodyPr>
            <a:lstStyle/>
            <a:p>
              <a:pPr/>
            </a:p>
          </p:txBody>
        </p:sp>
        <p:sp>
          <p:nvSpPr>
            <p:cNvPr id="360" name="Decision tree"/>
            <p:cNvSpPr txBox="1"/>
            <p:nvPr/>
          </p:nvSpPr>
          <p:spPr>
            <a:xfrm>
              <a:off x="367451" y="8254"/>
              <a:ext cx="4396523" cy="548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9369" tIns="39369" rIns="39369" bIns="39369" numCol="1" anchor="ctr">
              <a:spAutoFit/>
            </a:bodyPr>
            <a:lstStyle>
              <a:lvl1pPr defTabSz="1377950">
                <a:lnSpc>
                  <a:spcPct val="90000"/>
                </a:lnSpc>
                <a:spcBef>
                  <a:spcPts val="1300"/>
                </a:spcBef>
                <a:defRPr sz="3100"/>
              </a:lvl1pPr>
            </a:lstStyle>
            <a:p>
              <a:pPr/>
              <a:r>
                <a:t>Decision tree</a:t>
              </a:r>
            </a:p>
          </p:txBody>
        </p:sp>
        <p:sp>
          <p:nvSpPr>
            <p:cNvPr id="361" name="Square"/>
            <p:cNvSpPr/>
            <p:nvPr/>
          </p:nvSpPr>
          <p:spPr>
            <a:xfrm>
              <a:off x="7816" y="520330"/>
              <a:ext cx="80505" cy="79871"/>
            </a:xfrm>
            <a:prstGeom prst="rect">
              <a:avLst/>
            </a:prstGeom>
            <a:solidFill>
              <a:srgbClr val="FFFFFF"/>
            </a:solidFill>
            <a:ln w="9525" cap="flat">
              <a:solidFill>
                <a:schemeClr val="accent5"/>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t">
              <a:noAutofit/>
            </a:bodyPr>
            <a:lstStyle/>
            <a:p>
              <a:pPr/>
            </a:p>
          </p:txBody>
        </p:sp>
        <p:sp>
          <p:nvSpPr>
            <p:cNvPr id="362" name="Training Evaluation"/>
            <p:cNvSpPr txBox="1"/>
            <p:nvPr/>
          </p:nvSpPr>
          <p:spPr>
            <a:xfrm>
              <a:off x="0" y="555294"/>
              <a:ext cx="4768840" cy="9108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0472" tIns="220472" rIns="220472" bIns="220472" numCol="1" anchor="ctr">
              <a:spAutoFit/>
            </a:bodyPr>
            <a:lstStyle>
              <a:lvl1pPr defTabSz="1377950">
                <a:lnSpc>
                  <a:spcPct val="90000"/>
                </a:lnSpc>
                <a:spcBef>
                  <a:spcPts val="1300"/>
                </a:spcBef>
                <a:defRPr sz="3100"/>
              </a:lvl1pPr>
            </a:lstStyle>
            <a:p>
              <a:pPr/>
              <a:r>
                <a:t>Training Evaluation</a:t>
              </a:r>
            </a:p>
          </p:txBody>
        </p:sp>
        <p:sp>
          <p:nvSpPr>
            <p:cNvPr id="363" name="Rectangle"/>
            <p:cNvSpPr/>
            <p:nvPr/>
          </p:nvSpPr>
          <p:spPr>
            <a:xfrm>
              <a:off x="5046074" y="0"/>
              <a:ext cx="104462" cy="115005"/>
            </a:xfrm>
            <a:prstGeom prst="rect">
              <a:avLst/>
            </a:prstGeom>
            <a:solidFill>
              <a:srgbClr val="FFFFFF"/>
            </a:solidFill>
            <a:ln w="9525" cap="flat">
              <a:solidFill>
                <a:srgbClr val="52CAB8"/>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t">
              <a:noAutofit/>
            </a:bodyPr>
            <a:lstStyle/>
            <a:p>
              <a:pPr/>
            </a:p>
          </p:txBody>
        </p:sp>
        <p:sp>
          <p:nvSpPr>
            <p:cNvPr id="364" name="Testing Evaluation"/>
            <p:cNvSpPr txBox="1"/>
            <p:nvPr/>
          </p:nvSpPr>
          <p:spPr>
            <a:xfrm>
              <a:off x="41667" y="2516363"/>
              <a:ext cx="4768840" cy="9108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0472" tIns="220472" rIns="220472" bIns="220472" numCol="1" anchor="ctr">
              <a:spAutoFit/>
            </a:bodyPr>
            <a:lstStyle>
              <a:lvl1pPr defTabSz="1377950">
                <a:lnSpc>
                  <a:spcPct val="90000"/>
                </a:lnSpc>
                <a:spcBef>
                  <a:spcPts val="1300"/>
                </a:spcBef>
                <a:defRPr sz="3100"/>
              </a:lvl1pPr>
            </a:lstStyle>
            <a:p>
              <a:pPr/>
              <a:r>
                <a:t>Testing Evaluation</a:t>
              </a:r>
            </a:p>
          </p:txBody>
        </p:sp>
        <p:sp>
          <p:nvSpPr>
            <p:cNvPr id="365" name="Rectangle"/>
            <p:cNvSpPr/>
            <p:nvPr/>
          </p:nvSpPr>
          <p:spPr>
            <a:xfrm>
              <a:off x="5385994" y="0"/>
              <a:ext cx="5127785" cy="603269"/>
            </a:xfrm>
            <a:prstGeom prst="rect">
              <a:avLst/>
            </a:prstGeom>
            <a:gradFill flip="none" rotWithShape="1">
              <a:gsLst>
                <a:gs pos="0">
                  <a:srgbClr val="6DBC38"/>
                </a:gs>
                <a:gs pos="100000">
                  <a:srgbClr val="BAFD9D"/>
                </a:gs>
              </a:gsLst>
              <a:lin ang="16200000" scaled="0"/>
            </a:gradFill>
            <a:ln w="9525" cap="flat">
              <a:solidFill>
                <a:schemeClr val="accent6"/>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t">
              <a:noAutofit/>
            </a:bodyPr>
            <a:lstStyle/>
            <a:p>
              <a:pPr/>
            </a:p>
          </p:txBody>
        </p:sp>
        <p:sp>
          <p:nvSpPr>
            <p:cNvPr id="366" name="Square"/>
            <p:cNvSpPr/>
            <p:nvPr/>
          </p:nvSpPr>
          <p:spPr>
            <a:xfrm>
              <a:off x="5383915" y="520606"/>
              <a:ext cx="95043" cy="82770"/>
            </a:xfrm>
            <a:prstGeom prst="rect">
              <a:avLst/>
            </a:prstGeom>
            <a:solidFill>
              <a:srgbClr val="FFFFFF">
                <a:alpha val="90000"/>
              </a:srgbClr>
            </a:solidFill>
            <a:ln w="9525" cap="flat">
              <a:solidFill>
                <a:schemeClr val="accent6"/>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t">
              <a:noAutofit/>
            </a:bodyPr>
            <a:lstStyle/>
            <a:p>
              <a:pPr/>
            </a:p>
          </p:txBody>
        </p:sp>
        <p:sp>
          <p:nvSpPr>
            <p:cNvPr id="367" name="Random Forests"/>
            <p:cNvSpPr txBox="1"/>
            <p:nvPr/>
          </p:nvSpPr>
          <p:spPr>
            <a:xfrm>
              <a:off x="5565358" y="-8684"/>
              <a:ext cx="4769057" cy="548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9369" tIns="39369" rIns="39369" bIns="39369" numCol="1" anchor="ctr">
              <a:spAutoFit/>
            </a:bodyPr>
            <a:lstStyle>
              <a:lvl1pPr defTabSz="1377950">
                <a:lnSpc>
                  <a:spcPct val="90000"/>
                </a:lnSpc>
                <a:spcBef>
                  <a:spcPts val="1300"/>
                </a:spcBef>
                <a:defRPr sz="3100"/>
              </a:lvl1pPr>
            </a:lstStyle>
            <a:p>
              <a:pPr/>
              <a:r>
                <a:t>Random Forests</a:t>
              </a:r>
            </a:p>
          </p:txBody>
        </p:sp>
        <p:sp>
          <p:nvSpPr>
            <p:cNvPr id="368" name="Rectangle"/>
            <p:cNvSpPr/>
            <p:nvPr/>
          </p:nvSpPr>
          <p:spPr>
            <a:xfrm>
              <a:off x="5425201" y="908108"/>
              <a:ext cx="154661" cy="185761"/>
            </a:xfrm>
            <a:prstGeom prst="rect">
              <a:avLst/>
            </a:prstGeom>
            <a:solidFill>
              <a:srgbClr val="FFFFFF"/>
            </a:solidFill>
            <a:ln w="9525" cap="flat">
              <a:solidFill>
                <a:srgbClr val="49BF64"/>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t">
              <a:noAutofit/>
            </a:bodyPr>
            <a:lstStyle/>
            <a:p>
              <a:pPr/>
            </a:p>
          </p:txBody>
        </p:sp>
        <p:sp>
          <p:nvSpPr>
            <p:cNvPr id="369" name="Training Evaluation"/>
            <p:cNvSpPr txBox="1"/>
            <p:nvPr/>
          </p:nvSpPr>
          <p:spPr>
            <a:xfrm>
              <a:off x="5457092" y="555294"/>
              <a:ext cx="4768841" cy="9108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0472" tIns="220472" rIns="220472" bIns="220472" numCol="1" anchor="ctr">
              <a:spAutoFit/>
            </a:bodyPr>
            <a:lstStyle>
              <a:lvl1pPr defTabSz="1377950">
                <a:lnSpc>
                  <a:spcPct val="90000"/>
                </a:lnSpc>
                <a:spcBef>
                  <a:spcPts val="1300"/>
                </a:spcBef>
                <a:defRPr sz="3100"/>
              </a:lvl1pPr>
            </a:lstStyle>
            <a:p>
              <a:pPr/>
              <a:r>
                <a:t>Training Evaluation</a:t>
              </a:r>
            </a:p>
          </p:txBody>
        </p:sp>
        <p:sp>
          <p:nvSpPr>
            <p:cNvPr id="370" name="Rectangle"/>
            <p:cNvSpPr/>
            <p:nvPr/>
          </p:nvSpPr>
          <p:spPr>
            <a:xfrm flipH="1" rot="10800000">
              <a:off x="10412238" y="0"/>
              <a:ext cx="103362" cy="86867"/>
            </a:xfrm>
            <a:prstGeom prst="rect">
              <a:avLst/>
            </a:prstGeom>
            <a:solidFill>
              <a:srgbClr val="FFFFFF"/>
            </a:solidFill>
            <a:ln w="9525" cap="flat">
              <a:solidFill>
                <a:schemeClr val="accent6"/>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t">
              <a:noAutofit/>
            </a:bodyPr>
            <a:lstStyle/>
            <a:p>
              <a:pPr/>
            </a:p>
          </p:txBody>
        </p:sp>
        <p:sp>
          <p:nvSpPr>
            <p:cNvPr id="371" name="Testing Evaluation"/>
            <p:cNvSpPr txBox="1"/>
            <p:nvPr/>
          </p:nvSpPr>
          <p:spPr>
            <a:xfrm>
              <a:off x="5547986" y="2516363"/>
              <a:ext cx="4768841" cy="9108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0472" tIns="220472" rIns="220472" bIns="220472" numCol="1" anchor="ctr">
              <a:spAutoFit/>
            </a:bodyPr>
            <a:lstStyle>
              <a:lvl1pPr defTabSz="1377950">
                <a:lnSpc>
                  <a:spcPct val="90000"/>
                </a:lnSpc>
                <a:spcBef>
                  <a:spcPts val="1300"/>
                </a:spcBef>
                <a:defRPr sz="3100"/>
              </a:lvl1pPr>
            </a:lstStyle>
            <a:p>
              <a:pPr/>
              <a:r>
                <a:t>Testing Evaluation</a:t>
              </a:r>
            </a:p>
          </p:txBody>
        </p:sp>
      </p:grpSp>
      <p:sp>
        <p:nvSpPr>
          <p:cNvPr id="373" name="TextBox 6"/>
          <p:cNvSpPr txBox="1"/>
          <p:nvPr/>
        </p:nvSpPr>
        <p:spPr>
          <a:xfrm>
            <a:off x="943187" y="2102313"/>
            <a:ext cx="3439161" cy="1234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Train TNR:  0.9994507235660716</a:t>
            </a:r>
          </a:p>
          <a:p>
            <a:pPr/>
            <a:r>
              <a:t>Train TPR(Recall):  0.9835620987381005</a:t>
            </a:r>
          </a:p>
          <a:p>
            <a:pPr/>
            <a:r>
              <a:t>Train Accuracy:  0.9950613886213171</a:t>
            </a:r>
          </a:p>
          <a:p>
            <a:pPr/>
            <a:r>
              <a:t>Train Precision:  0.9985390796201608</a:t>
            </a:r>
          </a:p>
          <a:p>
            <a:pPr/>
            <a:r>
              <a:t>Train F1-Score:  0.990994005297644</a:t>
            </a:r>
          </a:p>
        </p:txBody>
      </p:sp>
      <p:sp>
        <p:nvSpPr>
          <p:cNvPr id="374" name="TextBox 9"/>
          <p:cNvSpPr txBox="1"/>
          <p:nvPr/>
        </p:nvSpPr>
        <p:spPr>
          <a:xfrm>
            <a:off x="883919" y="4024710"/>
            <a:ext cx="6076528" cy="1234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Test TNR:  0.8275014185738604</a:t>
            </a:r>
          </a:p>
          <a:p>
            <a:pPr/>
            <a:r>
              <a:t>Test TPR:  0.575925925925926</a:t>
            </a:r>
          </a:p>
          <a:p>
            <a:pPr/>
            <a:r>
              <a:t>Test Accuracy:  0.7589560111921472</a:t>
            </a:r>
          </a:p>
          <a:p>
            <a:pPr/>
            <a:r>
              <a:t>Test Precision:  0.5556277407828488</a:t>
            </a:r>
          </a:p>
          <a:p>
            <a:pPr/>
            <a:r>
              <a:t>Test F1-Score:  0.5655947755641896</a:t>
            </a:r>
          </a:p>
        </p:txBody>
      </p:sp>
      <p:sp>
        <p:nvSpPr>
          <p:cNvPr id="375" name="TextBox 12"/>
          <p:cNvSpPr txBox="1"/>
          <p:nvPr/>
        </p:nvSpPr>
        <p:spPr>
          <a:xfrm>
            <a:off x="6141719" y="2116296"/>
            <a:ext cx="6076528" cy="1234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Train TNR:  0.9979085243477342</a:t>
            </a:r>
          </a:p>
          <a:p>
            <a:pPr/>
            <a:r>
              <a:t>Train TPR(Recall):  0.9876023909674563</a:t>
            </a:r>
          </a:p>
          <a:p>
            <a:pPr/>
            <a:r>
              <a:t>Train Accuracy:  0.9950613886213171</a:t>
            </a:r>
          </a:p>
          <a:p>
            <a:pPr/>
            <a:r>
              <a:t>Train Precision:  0.9944825280053503</a:t>
            </a:r>
          </a:p>
          <a:p>
            <a:pPr/>
            <a:r>
              <a:t>Train F1-Score:  0.991030518452695</a:t>
            </a:r>
          </a:p>
        </p:txBody>
      </p:sp>
      <p:sp>
        <p:nvSpPr>
          <p:cNvPr id="376" name="TextBox 15"/>
          <p:cNvSpPr txBox="1"/>
          <p:nvPr/>
        </p:nvSpPr>
        <p:spPr>
          <a:xfrm>
            <a:off x="6141719" y="4027604"/>
            <a:ext cx="6076528" cy="1234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Test TNR:  0.8993127797742891</a:t>
            </a:r>
          </a:p>
          <a:p>
            <a:pPr/>
            <a:r>
              <a:t>Test TPR:  0.6038720538720539</a:t>
            </a:r>
          </a:p>
          <a:p>
            <a:pPr/>
            <a:r>
              <a:t>Test Accuracy:  0.8188156506582267</a:t>
            </a:r>
          </a:p>
          <a:p>
            <a:pPr/>
            <a:r>
              <a:t>Test Precision:  0.6919367283950617</a:t>
            </a:r>
          </a:p>
          <a:p>
            <a:pPr/>
            <a:r>
              <a:t>Test F1-Score:  0.6449119021934556</a:t>
            </a:r>
          </a:p>
        </p:txBody>
      </p:sp>
      <p:sp>
        <p:nvSpPr>
          <p:cNvPr id="377" name="Rectangle 18"/>
          <p:cNvSpPr/>
          <p:nvPr/>
        </p:nvSpPr>
        <p:spPr>
          <a:xfrm>
            <a:off x="6339451" y="3626770"/>
            <a:ext cx="139631" cy="144128"/>
          </a:xfrm>
          <a:prstGeom prst="rect">
            <a:avLst/>
          </a:prstGeom>
          <a:solidFill>
            <a:srgbClr val="FFFFFF"/>
          </a:solidFill>
          <a:ln w="25400">
            <a:solidFill>
              <a:schemeClr val="accent6"/>
            </a:solidFill>
          </a:ln>
        </p:spPr>
        <p:txBody>
          <a:bodyPr lIns="45719" rIns="45719"/>
          <a:lstStyle/>
          <a:p>
            <a:pPr/>
          </a:p>
        </p:txBody>
      </p:sp>
      <p:sp>
        <p:nvSpPr>
          <p:cNvPr id="378" name="Rectangle 19"/>
          <p:cNvSpPr/>
          <p:nvPr/>
        </p:nvSpPr>
        <p:spPr>
          <a:xfrm>
            <a:off x="897467" y="1663612"/>
            <a:ext cx="139631" cy="144128"/>
          </a:xfrm>
          <a:prstGeom prst="rect">
            <a:avLst/>
          </a:prstGeom>
          <a:solidFill>
            <a:srgbClr val="FFFFFF"/>
          </a:solidFill>
          <a:ln w="25400">
            <a:solidFill>
              <a:schemeClr val="accent1"/>
            </a:solidFill>
          </a:ln>
        </p:spPr>
        <p:txBody>
          <a:bodyPr lIns="45719" rIns="45719"/>
          <a:lstStyle/>
          <a:p>
            <a:pPr/>
          </a:p>
        </p:txBody>
      </p:sp>
      <p:sp>
        <p:nvSpPr>
          <p:cNvPr id="379" name="Rectangle 20"/>
          <p:cNvSpPr/>
          <p:nvPr/>
        </p:nvSpPr>
        <p:spPr>
          <a:xfrm>
            <a:off x="6269637" y="1663612"/>
            <a:ext cx="139631" cy="144128"/>
          </a:xfrm>
          <a:prstGeom prst="rect">
            <a:avLst/>
          </a:prstGeom>
          <a:solidFill>
            <a:srgbClr val="FFFFFF"/>
          </a:solidFill>
          <a:ln w="25400">
            <a:solidFill>
              <a:schemeClr val="accent6"/>
            </a:solidFill>
          </a:ln>
        </p:spPr>
        <p:txBody>
          <a:bodyPr lIns="45719" rIns="45719"/>
          <a:lstStyle/>
          <a:p>
            <a:pPr/>
          </a:p>
        </p:txBody>
      </p:sp>
      <p:sp>
        <p:nvSpPr>
          <p:cNvPr id="380" name="Rectangle 21"/>
          <p:cNvSpPr/>
          <p:nvPr/>
        </p:nvSpPr>
        <p:spPr>
          <a:xfrm>
            <a:off x="897467" y="3618110"/>
            <a:ext cx="139631" cy="144128"/>
          </a:xfrm>
          <a:prstGeom prst="rect">
            <a:avLst/>
          </a:prstGeom>
          <a:solidFill>
            <a:srgbClr val="FFFFFF"/>
          </a:solidFill>
          <a:ln w="25400">
            <a:solidFill>
              <a:schemeClr val="accent1"/>
            </a:solidFill>
          </a:ln>
        </p:spPr>
        <p:txBody>
          <a:bodyPr lIns="45719" rIns="45719"/>
          <a:lstStyle/>
          <a:p>
            <a:pPr/>
          </a:p>
        </p:txBody>
      </p:sp>
      <p:sp>
        <p:nvSpPr>
          <p:cNvPr id="381" name="TextBox 24"/>
          <p:cNvSpPr txBox="1"/>
          <p:nvPr/>
        </p:nvSpPr>
        <p:spPr>
          <a:xfrm>
            <a:off x="816186" y="5364729"/>
            <a:ext cx="10491894" cy="1056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defRPr sz="1600"/>
            </a:lvl1pPr>
          </a:lstStyle>
          <a:p>
            <a:pPr/>
            <a:r>
              <a:t>Here, by looking at the train and test accuracy it is clear that the model is overfitted. i.e Overfitting occurs when a model performs well on the training data but fails to generalize well to unseen data (test data). Hyperparameter tuning can help reduce this overfitting by finding the optimal values for the hyperparameters of a machine learning model. It controls the complexity of the model and prevent it from memorizing the training data too closely to avoid overfitting</a:t>
            </a:r>
          </a:p>
        </p:txBody>
      </p:sp>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Google Shape;204;p15"/>
          <p:cNvSpPr txBox="1"/>
          <p:nvPr>
            <p:ph type="title"/>
          </p:nvPr>
        </p:nvSpPr>
        <p:spPr>
          <a:xfrm>
            <a:off x="838199" y="110071"/>
            <a:ext cx="10515601" cy="1325563"/>
          </a:xfrm>
          <a:prstGeom prst="rect">
            <a:avLst/>
          </a:prstGeom>
        </p:spPr>
        <p:txBody>
          <a:bodyPr/>
          <a:lstStyle/>
          <a:p>
            <a:pPr defTabSz="896111">
              <a:defRPr sz="4312">
                <a:latin typeface="Humnst777 Lt BT Light"/>
                <a:ea typeface="Humnst777 Lt BT Light"/>
                <a:cs typeface="Humnst777 Lt BT Light"/>
                <a:sym typeface="Humnst777 Lt BT Light"/>
              </a:defRPr>
            </a:pPr>
            <a:r>
              <a:t>Model Tuning</a:t>
            </a:r>
            <a:br/>
          </a:p>
        </p:txBody>
      </p:sp>
      <p:grpSp>
        <p:nvGrpSpPr>
          <p:cNvPr id="408" name="Diagram 1"/>
          <p:cNvGrpSpPr/>
          <p:nvPr/>
        </p:nvGrpSpPr>
        <p:grpSpPr>
          <a:xfrm>
            <a:off x="838198" y="1233369"/>
            <a:ext cx="10515601" cy="5412009"/>
            <a:chOff x="0" y="0"/>
            <a:chExt cx="10515600" cy="5412007"/>
          </a:xfrm>
        </p:grpSpPr>
        <p:grpSp>
          <p:nvGrpSpPr>
            <p:cNvPr id="386" name="Group"/>
            <p:cNvGrpSpPr/>
            <p:nvPr/>
          </p:nvGrpSpPr>
          <p:grpSpPr>
            <a:xfrm>
              <a:off x="0" y="206639"/>
              <a:ext cx="10515601" cy="1332993"/>
              <a:chOff x="0" y="0"/>
              <a:chExt cx="10515600" cy="1332991"/>
            </a:xfrm>
          </p:grpSpPr>
          <p:sp>
            <p:nvSpPr>
              <p:cNvPr id="384" name="Rectangle"/>
              <p:cNvSpPr/>
              <p:nvPr/>
            </p:nvSpPr>
            <p:spPr>
              <a:xfrm>
                <a:off x="0" y="0"/>
                <a:ext cx="10515601" cy="1234801"/>
              </a:xfrm>
              <a:prstGeom prst="rect">
                <a:avLst/>
              </a:prstGeom>
              <a:solidFill>
                <a:srgbClr val="D4E2CE">
                  <a:alpha val="90000"/>
                </a:srgbClr>
              </a:solidFill>
              <a:ln w="12700" cap="flat">
                <a:noFill/>
                <a:miter lim="400000"/>
              </a:ln>
              <a:effectLst/>
            </p:spPr>
            <p:txBody>
              <a:bodyPr wrap="square" lIns="45719" tIns="45719" rIns="45719" bIns="45719" numCol="1" anchor="t">
                <a:noAutofit/>
              </a:bodyPr>
              <a:lstStyle/>
              <a:p>
                <a:pPr defTabSz="622300">
                  <a:lnSpc>
                    <a:spcPct val="90000"/>
                  </a:lnSpc>
                  <a:spcBef>
                    <a:spcPts val="200"/>
                  </a:spcBef>
                </a:pPr>
              </a:p>
            </p:txBody>
          </p:sp>
          <p:sp>
            <p:nvSpPr>
              <p:cNvPr id="385" name="Purpose: Learn underlying patterns and optimize model performance.…"/>
              <p:cNvSpPr txBox="1"/>
              <p:nvPr/>
            </p:nvSpPr>
            <p:spPr>
              <a:xfrm>
                <a:off x="716558" y="192023"/>
                <a:ext cx="9082484" cy="11409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9568" tIns="99568" rIns="99568" bIns="99568" numCol="1" anchor="t">
                <a:spAutoFit/>
              </a:bodyPr>
              <a:lstStyle/>
              <a:p>
                <a:pPr lvl="1" marL="114300" indent="-114300" defTabSz="622300">
                  <a:lnSpc>
                    <a:spcPct val="90000"/>
                  </a:lnSpc>
                  <a:spcBef>
                    <a:spcPts val="200"/>
                  </a:spcBef>
                  <a:buClr>
                    <a:srgbClr val="000000"/>
                  </a:buClr>
                  <a:buSzPct val="100000"/>
                  <a:buFont typeface="Times Roman"/>
                  <a:buChar char="•"/>
                </a:pPr>
                <a:r>
                  <a:t>Purpose: Learn underlying patterns and optimize model performance.</a:t>
                </a:r>
              </a:p>
              <a:p>
                <a:pPr lvl="1" marL="114300" indent="-114300" defTabSz="622300">
                  <a:lnSpc>
                    <a:spcPct val="90000"/>
                  </a:lnSpc>
                  <a:spcBef>
                    <a:spcPts val="200"/>
                  </a:spcBef>
                  <a:buClr>
                    <a:srgbClr val="000000"/>
                  </a:buClr>
                  <a:buSzPct val="100000"/>
                  <a:buFont typeface="Times Roman"/>
                  <a:buChar char="•"/>
                </a:pPr>
                <a:r>
                  <a:t>Training Data: Features and target variable.</a:t>
                </a:r>
              </a:p>
              <a:p>
                <a:pPr lvl="1" marL="114300" indent="-114300" defTabSz="622300">
                  <a:lnSpc>
                    <a:spcPct val="90000"/>
                  </a:lnSpc>
                  <a:spcBef>
                    <a:spcPts val="200"/>
                  </a:spcBef>
                  <a:buClr>
                    <a:srgbClr val="000000"/>
                  </a:buClr>
                  <a:buSzPct val="100000"/>
                  <a:buFont typeface="Times Roman"/>
                  <a:buChar char="•"/>
                </a:pPr>
                <a:r>
                  <a:t>Parameters: min_samples_split, max_depth, min_samples_leaf, max_leaf_nodes.</a:t>
                </a:r>
              </a:p>
              <a:p>
                <a:pPr lvl="1" marL="114300" indent="-114300" defTabSz="622300">
                  <a:lnSpc>
                    <a:spcPct val="90000"/>
                  </a:lnSpc>
                  <a:spcBef>
                    <a:spcPts val="200"/>
                  </a:spcBef>
                  <a:buClr>
                    <a:srgbClr val="000000"/>
                  </a:buClr>
                  <a:buSzPct val="100000"/>
                  <a:buFont typeface="Times Roman"/>
                  <a:buChar char="•"/>
                </a:pPr>
                <a:r>
                  <a:t>Initial exploration of parameter values. And plotting Accuracy for training and test data</a:t>
                </a:r>
              </a:p>
            </p:txBody>
          </p:sp>
        </p:grpSp>
        <p:grpSp>
          <p:nvGrpSpPr>
            <p:cNvPr id="389" name="Group"/>
            <p:cNvGrpSpPr/>
            <p:nvPr/>
          </p:nvGrpSpPr>
          <p:grpSpPr>
            <a:xfrm>
              <a:off x="525779" y="0"/>
              <a:ext cx="7360921" cy="413281"/>
              <a:chOff x="0" y="0"/>
              <a:chExt cx="7360919" cy="413280"/>
            </a:xfrm>
          </p:grpSpPr>
          <p:sp>
            <p:nvSpPr>
              <p:cNvPr id="387" name="Rounded Rectangle"/>
              <p:cNvSpPr/>
              <p:nvPr/>
            </p:nvSpPr>
            <p:spPr>
              <a:xfrm>
                <a:off x="0" y="0"/>
                <a:ext cx="7360920" cy="413281"/>
              </a:xfrm>
              <a:prstGeom prst="roundRect">
                <a:avLst>
                  <a:gd name="adj" fmla="val 16667"/>
                </a:avLst>
              </a:prstGeom>
              <a:solidFill>
                <a:srgbClr val="FFFFFF"/>
              </a:solidFill>
              <a:ln w="12700" cap="flat">
                <a:noFill/>
                <a:miter lim="400000"/>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defTabSz="622300">
                  <a:lnSpc>
                    <a:spcPct val="90000"/>
                  </a:lnSpc>
                  <a:spcBef>
                    <a:spcPts val="500"/>
                  </a:spcBef>
                  <a:defRPr>
                    <a:solidFill>
                      <a:srgbClr val="FFFFFF"/>
                    </a:solidFill>
                  </a:defRPr>
                </a:pPr>
              </a:p>
            </p:txBody>
          </p:sp>
          <p:sp>
            <p:nvSpPr>
              <p:cNvPr id="388" name="Training the Model:"/>
              <p:cNvSpPr txBox="1"/>
              <p:nvPr/>
            </p:nvSpPr>
            <p:spPr>
              <a:xfrm>
                <a:off x="298399" y="92340"/>
                <a:ext cx="6764122" cy="228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622300">
                  <a:lnSpc>
                    <a:spcPct val="90000"/>
                  </a:lnSpc>
                  <a:spcBef>
                    <a:spcPts val="500"/>
                  </a:spcBef>
                </a:lvl1pPr>
              </a:lstStyle>
              <a:p>
                <a:pPr/>
                <a:r>
                  <a:t>Training the Model:</a:t>
                </a:r>
              </a:p>
            </p:txBody>
          </p:sp>
        </p:grpSp>
        <p:grpSp>
          <p:nvGrpSpPr>
            <p:cNvPr id="392" name="Group"/>
            <p:cNvGrpSpPr/>
            <p:nvPr/>
          </p:nvGrpSpPr>
          <p:grpSpPr>
            <a:xfrm>
              <a:off x="0" y="1723680"/>
              <a:ext cx="10515601" cy="1095248"/>
              <a:chOff x="0" y="0"/>
              <a:chExt cx="10515600" cy="1095248"/>
            </a:xfrm>
          </p:grpSpPr>
          <p:sp>
            <p:nvSpPr>
              <p:cNvPr id="390" name="Rectangle"/>
              <p:cNvSpPr/>
              <p:nvPr/>
            </p:nvSpPr>
            <p:spPr>
              <a:xfrm>
                <a:off x="0" y="0"/>
                <a:ext cx="10515601" cy="1014301"/>
              </a:xfrm>
              <a:prstGeom prst="rect">
                <a:avLst/>
              </a:prstGeom>
              <a:solidFill>
                <a:srgbClr val="D4E2CE">
                  <a:alpha val="90000"/>
                </a:srgbClr>
              </a:solidFill>
              <a:ln w="12700" cap="flat">
                <a:noFill/>
                <a:miter lim="400000"/>
              </a:ln>
              <a:effectLst/>
            </p:spPr>
            <p:txBody>
              <a:bodyPr wrap="square" lIns="45719" tIns="45719" rIns="45719" bIns="45719" numCol="1" anchor="t">
                <a:noAutofit/>
              </a:bodyPr>
              <a:lstStyle/>
              <a:p>
                <a:pPr defTabSz="622300">
                  <a:lnSpc>
                    <a:spcPct val="90000"/>
                  </a:lnSpc>
                  <a:spcBef>
                    <a:spcPts val="200"/>
                  </a:spcBef>
                </a:pPr>
              </a:p>
            </p:txBody>
          </p:sp>
          <p:sp>
            <p:nvSpPr>
              <p:cNvPr id="391" name="Criteria: Similar training and test accuracy.…"/>
              <p:cNvSpPr txBox="1"/>
              <p:nvPr/>
            </p:nvSpPr>
            <p:spPr>
              <a:xfrm>
                <a:off x="716558" y="192023"/>
                <a:ext cx="9082484" cy="9032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9568" tIns="99568" rIns="99568" bIns="99568" numCol="1" anchor="t">
                <a:spAutoFit/>
              </a:bodyPr>
              <a:lstStyle/>
              <a:p>
                <a:pPr lvl="1" marL="114300" indent="-114300" defTabSz="622300">
                  <a:lnSpc>
                    <a:spcPct val="90000"/>
                  </a:lnSpc>
                  <a:spcBef>
                    <a:spcPts val="200"/>
                  </a:spcBef>
                  <a:buClr>
                    <a:srgbClr val="000000"/>
                  </a:buClr>
                  <a:buSzPct val="100000"/>
                  <a:buFont typeface="Times Roman"/>
                  <a:buChar char="•"/>
                </a:pPr>
                <a:r>
                  <a:t>Criteria: Similar training and test accuracy.</a:t>
                </a:r>
              </a:p>
              <a:p>
                <a:pPr lvl="1" marL="114300" indent="-114300" defTabSz="622300">
                  <a:lnSpc>
                    <a:spcPct val="90000"/>
                  </a:lnSpc>
                  <a:spcBef>
                    <a:spcPts val="200"/>
                  </a:spcBef>
                  <a:buClr>
                    <a:srgbClr val="000000"/>
                  </a:buClr>
                  <a:buSzPct val="100000"/>
                  <a:buFont typeface="Times Roman"/>
                  <a:buChar char="•"/>
                </a:pPr>
                <a:r>
                  <a:t>Ensuring model generalization without overfitting.</a:t>
                </a:r>
              </a:p>
              <a:p>
                <a:pPr lvl="1" marL="114300" indent="-114300" defTabSz="622300">
                  <a:lnSpc>
                    <a:spcPct val="90000"/>
                  </a:lnSpc>
                  <a:spcBef>
                    <a:spcPts val="200"/>
                  </a:spcBef>
                  <a:buClr>
                    <a:srgbClr val="000000"/>
                  </a:buClr>
                  <a:buSzPct val="100000"/>
                  <a:buFont typeface="Times Roman"/>
                  <a:buChar char="•"/>
                </a:pPr>
                <a:r>
                  <a:t>Selected parameter values for each parameter.</a:t>
                </a:r>
              </a:p>
            </p:txBody>
          </p:sp>
        </p:grpSp>
        <p:grpSp>
          <p:nvGrpSpPr>
            <p:cNvPr id="395" name="Group"/>
            <p:cNvGrpSpPr/>
            <p:nvPr/>
          </p:nvGrpSpPr>
          <p:grpSpPr>
            <a:xfrm>
              <a:off x="525779" y="1517040"/>
              <a:ext cx="7360921" cy="413281"/>
              <a:chOff x="0" y="0"/>
              <a:chExt cx="7360919" cy="413280"/>
            </a:xfrm>
          </p:grpSpPr>
          <p:sp>
            <p:nvSpPr>
              <p:cNvPr id="393" name="Rounded Rectangle"/>
              <p:cNvSpPr/>
              <p:nvPr/>
            </p:nvSpPr>
            <p:spPr>
              <a:xfrm>
                <a:off x="0" y="0"/>
                <a:ext cx="7360920" cy="413281"/>
              </a:xfrm>
              <a:prstGeom prst="roundRect">
                <a:avLst>
                  <a:gd name="adj" fmla="val 16667"/>
                </a:avLst>
              </a:prstGeom>
              <a:solidFill>
                <a:srgbClr val="FFFFFF"/>
              </a:solidFill>
              <a:ln w="12700" cap="flat">
                <a:noFill/>
                <a:miter lim="400000"/>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defTabSz="622300">
                  <a:lnSpc>
                    <a:spcPct val="90000"/>
                  </a:lnSpc>
                  <a:spcBef>
                    <a:spcPts val="500"/>
                  </a:spcBef>
                  <a:defRPr>
                    <a:solidFill>
                      <a:srgbClr val="FFFFFF"/>
                    </a:solidFill>
                  </a:defRPr>
                </a:pPr>
              </a:p>
            </p:txBody>
          </p:sp>
          <p:sp>
            <p:nvSpPr>
              <p:cNvPr id="394" name="Parameter Selection:"/>
              <p:cNvSpPr txBox="1"/>
              <p:nvPr/>
            </p:nvSpPr>
            <p:spPr>
              <a:xfrm>
                <a:off x="298399" y="92340"/>
                <a:ext cx="6764122" cy="228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622300">
                  <a:lnSpc>
                    <a:spcPct val="90000"/>
                  </a:lnSpc>
                  <a:spcBef>
                    <a:spcPts val="500"/>
                  </a:spcBef>
                </a:lvl1pPr>
              </a:lstStyle>
              <a:p>
                <a:pPr/>
                <a:r>
                  <a:t>Parameter Selection:</a:t>
                </a:r>
              </a:p>
            </p:txBody>
          </p:sp>
        </p:grpSp>
        <p:grpSp>
          <p:nvGrpSpPr>
            <p:cNvPr id="398" name="Group"/>
            <p:cNvGrpSpPr/>
            <p:nvPr/>
          </p:nvGrpSpPr>
          <p:grpSpPr>
            <a:xfrm>
              <a:off x="0" y="3020220"/>
              <a:ext cx="10515601" cy="1095249"/>
              <a:chOff x="0" y="0"/>
              <a:chExt cx="10515600" cy="1095248"/>
            </a:xfrm>
          </p:grpSpPr>
          <p:sp>
            <p:nvSpPr>
              <p:cNvPr id="396" name="Rectangle"/>
              <p:cNvSpPr/>
              <p:nvPr/>
            </p:nvSpPr>
            <p:spPr>
              <a:xfrm>
                <a:off x="0" y="0"/>
                <a:ext cx="10515601" cy="1014301"/>
              </a:xfrm>
              <a:prstGeom prst="rect">
                <a:avLst/>
              </a:prstGeom>
              <a:solidFill>
                <a:srgbClr val="D4E2CE">
                  <a:alpha val="90000"/>
                </a:srgbClr>
              </a:solidFill>
              <a:ln w="12700" cap="flat">
                <a:noFill/>
                <a:miter lim="400000"/>
              </a:ln>
              <a:effectLst/>
            </p:spPr>
            <p:txBody>
              <a:bodyPr wrap="square" lIns="45719" tIns="45719" rIns="45719" bIns="45719" numCol="1" anchor="t">
                <a:noAutofit/>
              </a:bodyPr>
              <a:lstStyle/>
              <a:p>
                <a:pPr defTabSz="622300">
                  <a:lnSpc>
                    <a:spcPct val="90000"/>
                  </a:lnSpc>
                  <a:spcBef>
                    <a:spcPts val="200"/>
                  </a:spcBef>
                </a:pPr>
              </a:p>
            </p:txBody>
          </p:sp>
          <p:sp>
            <p:nvSpPr>
              <p:cNvPr id="397" name="GridSearchCV: Technique for hyperparameter tuning.…"/>
              <p:cNvSpPr txBox="1"/>
              <p:nvPr/>
            </p:nvSpPr>
            <p:spPr>
              <a:xfrm>
                <a:off x="716558" y="192023"/>
                <a:ext cx="9082484" cy="9032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9568" tIns="99568" rIns="99568" bIns="99568" numCol="1" anchor="t">
                <a:spAutoFit/>
              </a:bodyPr>
              <a:lstStyle/>
              <a:p>
                <a:pPr lvl="1" marL="114300" indent="-114300" defTabSz="622300">
                  <a:lnSpc>
                    <a:spcPct val="90000"/>
                  </a:lnSpc>
                  <a:spcBef>
                    <a:spcPts val="200"/>
                  </a:spcBef>
                  <a:buClr>
                    <a:srgbClr val="000000"/>
                  </a:buClr>
                  <a:buSzPct val="100000"/>
                  <a:buFont typeface="Times Roman"/>
                  <a:buChar char="•"/>
                </a:pPr>
                <a:r>
                  <a:t>GridSearchCV: Technique for hyperparameter tuning.</a:t>
                </a:r>
              </a:p>
              <a:p>
                <a:pPr lvl="1" marL="114300" indent="-114300" defTabSz="622300">
                  <a:lnSpc>
                    <a:spcPct val="90000"/>
                  </a:lnSpc>
                  <a:spcBef>
                    <a:spcPts val="200"/>
                  </a:spcBef>
                  <a:buClr>
                    <a:srgbClr val="000000"/>
                  </a:buClr>
                  <a:buSzPct val="100000"/>
                  <a:buFont typeface="Times Roman"/>
                  <a:buChar char="•"/>
                </a:pPr>
                <a:r>
                  <a:t>Comprehensive search over specified parameter values.</a:t>
                </a:r>
              </a:p>
              <a:p>
                <a:pPr lvl="1" marL="114300" indent="-114300" defTabSz="622300">
                  <a:lnSpc>
                    <a:spcPct val="90000"/>
                  </a:lnSpc>
                  <a:spcBef>
                    <a:spcPts val="200"/>
                  </a:spcBef>
                  <a:buClr>
                    <a:srgbClr val="000000"/>
                  </a:buClr>
                  <a:buSzPct val="100000"/>
                  <a:buFont typeface="Times Roman"/>
                  <a:buChar char="•"/>
                </a:pPr>
                <a:r>
                  <a:t>Model training with selected parameter values.</a:t>
                </a:r>
              </a:p>
            </p:txBody>
          </p:sp>
        </p:grpSp>
        <p:grpSp>
          <p:nvGrpSpPr>
            <p:cNvPr id="401" name="Group"/>
            <p:cNvGrpSpPr/>
            <p:nvPr/>
          </p:nvGrpSpPr>
          <p:grpSpPr>
            <a:xfrm>
              <a:off x="525779" y="2813579"/>
              <a:ext cx="7360921" cy="413281"/>
              <a:chOff x="0" y="0"/>
              <a:chExt cx="7360919" cy="413280"/>
            </a:xfrm>
          </p:grpSpPr>
          <p:sp>
            <p:nvSpPr>
              <p:cNvPr id="399" name="Rounded Rectangle"/>
              <p:cNvSpPr/>
              <p:nvPr/>
            </p:nvSpPr>
            <p:spPr>
              <a:xfrm>
                <a:off x="0" y="0"/>
                <a:ext cx="7360920" cy="413281"/>
              </a:xfrm>
              <a:prstGeom prst="roundRect">
                <a:avLst>
                  <a:gd name="adj" fmla="val 16667"/>
                </a:avLst>
              </a:prstGeom>
              <a:solidFill>
                <a:srgbClr val="FFFFFF"/>
              </a:solidFill>
              <a:ln w="12700" cap="flat">
                <a:noFill/>
                <a:miter lim="400000"/>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defTabSz="622300">
                  <a:lnSpc>
                    <a:spcPct val="90000"/>
                  </a:lnSpc>
                  <a:spcBef>
                    <a:spcPts val="500"/>
                  </a:spcBef>
                  <a:defRPr>
                    <a:solidFill>
                      <a:srgbClr val="FFFFFF"/>
                    </a:solidFill>
                  </a:defRPr>
                </a:pPr>
              </a:p>
            </p:txBody>
          </p:sp>
          <p:sp>
            <p:nvSpPr>
              <p:cNvPr id="400" name="Model Training with GridSearchCV:"/>
              <p:cNvSpPr txBox="1"/>
              <p:nvPr/>
            </p:nvSpPr>
            <p:spPr>
              <a:xfrm>
                <a:off x="298399" y="92340"/>
                <a:ext cx="6764122" cy="228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622300">
                  <a:lnSpc>
                    <a:spcPct val="90000"/>
                  </a:lnSpc>
                  <a:spcBef>
                    <a:spcPts val="500"/>
                  </a:spcBef>
                </a:lvl1pPr>
              </a:lstStyle>
              <a:p>
                <a:pPr/>
                <a:r>
                  <a:t>Model Training with GridSearchCV:</a:t>
                </a:r>
              </a:p>
            </p:txBody>
          </p:sp>
        </p:grpSp>
        <p:grpSp>
          <p:nvGrpSpPr>
            <p:cNvPr id="404" name="Group"/>
            <p:cNvGrpSpPr/>
            <p:nvPr/>
          </p:nvGrpSpPr>
          <p:grpSpPr>
            <a:xfrm>
              <a:off x="0" y="4316759"/>
              <a:ext cx="10515601" cy="1095249"/>
              <a:chOff x="0" y="0"/>
              <a:chExt cx="10515600" cy="1095248"/>
            </a:xfrm>
          </p:grpSpPr>
          <p:sp>
            <p:nvSpPr>
              <p:cNvPr id="402" name="Rectangle"/>
              <p:cNvSpPr/>
              <p:nvPr/>
            </p:nvSpPr>
            <p:spPr>
              <a:xfrm>
                <a:off x="0" y="0"/>
                <a:ext cx="10515601" cy="1014301"/>
              </a:xfrm>
              <a:prstGeom prst="rect">
                <a:avLst/>
              </a:prstGeom>
              <a:solidFill>
                <a:srgbClr val="D4E2CE">
                  <a:alpha val="90000"/>
                </a:srgbClr>
              </a:solidFill>
              <a:ln w="12700" cap="flat">
                <a:noFill/>
                <a:miter lim="400000"/>
              </a:ln>
              <a:effectLst/>
            </p:spPr>
            <p:txBody>
              <a:bodyPr wrap="square" lIns="45719" tIns="45719" rIns="45719" bIns="45719" numCol="1" anchor="t">
                <a:noAutofit/>
              </a:bodyPr>
              <a:lstStyle/>
              <a:p>
                <a:pPr defTabSz="622300">
                  <a:lnSpc>
                    <a:spcPct val="90000"/>
                  </a:lnSpc>
                  <a:spcBef>
                    <a:spcPts val="200"/>
                  </a:spcBef>
                </a:pPr>
              </a:p>
            </p:txBody>
          </p:sp>
          <p:sp>
            <p:nvSpPr>
              <p:cNvPr id="403" name="Testing Data: Independent dataset for evaluation.…"/>
              <p:cNvSpPr txBox="1"/>
              <p:nvPr/>
            </p:nvSpPr>
            <p:spPr>
              <a:xfrm>
                <a:off x="716558" y="192023"/>
                <a:ext cx="9082484" cy="9032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9568" tIns="99568" rIns="99568" bIns="99568" numCol="1" anchor="t">
                <a:spAutoFit/>
              </a:bodyPr>
              <a:lstStyle/>
              <a:p>
                <a:pPr lvl="1" marL="114300" indent="-114300" defTabSz="622300">
                  <a:lnSpc>
                    <a:spcPct val="90000"/>
                  </a:lnSpc>
                  <a:spcBef>
                    <a:spcPts val="200"/>
                  </a:spcBef>
                  <a:buClr>
                    <a:srgbClr val="000000"/>
                  </a:buClr>
                  <a:buSzPct val="100000"/>
                  <a:buFont typeface="Times Roman"/>
                  <a:buChar char="•"/>
                </a:pPr>
                <a:r>
                  <a:t>Testing Data: Independent dataset for evaluation.</a:t>
                </a:r>
              </a:p>
              <a:p>
                <a:pPr lvl="1" marL="114300" indent="-114300" defTabSz="622300">
                  <a:lnSpc>
                    <a:spcPct val="90000"/>
                  </a:lnSpc>
                  <a:spcBef>
                    <a:spcPts val="200"/>
                  </a:spcBef>
                  <a:buClr>
                    <a:srgbClr val="000000"/>
                  </a:buClr>
                  <a:buSzPct val="100000"/>
                  <a:buFont typeface="Times Roman"/>
                  <a:buChar char="•"/>
                </a:pPr>
                <a:r>
                  <a:t>Evaluation Metrics: Accuracy, precision, recall, and F1-score.</a:t>
                </a:r>
              </a:p>
              <a:p>
                <a:pPr lvl="1" marL="114300" indent="-114300" defTabSz="622300">
                  <a:lnSpc>
                    <a:spcPct val="90000"/>
                  </a:lnSpc>
                  <a:spcBef>
                    <a:spcPts val="200"/>
                  </a:spcBef>
                  <a:buClr>
                    <a:srgbClr val="000000"/>
                  </a:buClr>
                  <a:buSzPct val="100000"/>
                  <a:buFont typeface="Times Roman"/>
                  <a:buChar char="•"/>
                </a:pPr>
                <a:r>
                  <a:t>Insights into model performance and generalization.</a:t>
                </a:r>
              </a:p>
            </p:txBody>
          </p:sp>
        </p:grpSp>
        <p:grpSp>
          <p:nvGrpSpPr>
            <p:cNvPr id="407" name="Group"/>
            <p:cNvGrpSpPr/>
            <p:nvPr/>
          </p:nvGrpSpPr>
          <p:grpSpPr>
            <a:xfrm>
              <a:off x="525779" y="4110120"/>
              <a:ext cx="7360921" cy="413281"/>
              <a:chOff x="0" y="0"/>
              <a:chExt cx="7360919" cy="413280"/>
            </a:xfrm>
          </p:grpSpPr>
          <p:sp>
            <p:nvSpPr>
              <p:cNvPr id="405" name="Rounded Rectangle"/>
              <p:cNvSpPr/>
              <p:nvPr/>
            </p:nvSpPr>
            <p:spPr>
              <a:xfrm>
                <a:off x="0" y="0"/>
                <a:ext cx="7360920" cy="413281"/>
              </a:xfrm>
              <a:prstGeom prst="roundRect">
                <a:avLst>
                  <a:gd name="adj" fmla="val 16667"/>
                </a:avLst>
              </a:prstGeom>
              <a:solidFill>
                <a:srgbClr val="FFFFFF"/>
              </a:solidFill>
              <a:ln w="12700" cap="flat">
                <a:noFill/>
                <a:miter lim="400000"/>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defTabSz="622300">
                  <a:lnSpc>
                    <a:spcPct val="90000"/>
                  </a:lnSpc>
                  <a:spcBef>
                    <a:spcPts val="500"/>
                  </a:spcBef>
                  <a:defRPr>
                    <a:solidFill>
                      <a:srgbClr val="FFFFFF"/>
                    </a:solidFill>
                  </a:defRPr>
                </a:pPr>
              </a:p>
            </p:txBody>
          </p:sp>
          <p:sp>
            <p:nvSpPr>
              <p:cNvPr id="406" name="Model Evaluation:"/>
              <p:cNvSpPr txBox="1"/>
              <p:nvPr/>
            </p:nvSpPr>
            <p:spPr>
              <a:xfrm>
                <a:off x="298399" y="92339"/>
                <a:ext cx="6764122" cy="228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622300">
                  <a:lnSpc>
                    <a:spcPct val="90000"/>
                  </a:lnSpc>
                  <a:spcBef>
                    <a:spcPts val="500"/>
                  </a:spcBef>
                </a:lvl1pPr>
              </a:lstStyle>
              <a:p>
                <a:pPr/>
                <a:r>
                  <a:t>Model Evaluation:</a:t>
                </a:r>
              </a:p>
            </p:txBody>
          </p:sp>
        </p:grpSp>
      </p:grpSp>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12" name="Google Shape;210;p16"/>
          <p:cNvGrpSpPr/>
          <p:nvPr/>
        </p:nvGrpSpPr>
        <p:grpSpPr>
          <a:xfrm>
            <a:off x="-1" y="984226"/>
            <a:ext cx="3046720" cy="2241443"/>
            <a:chOff x="0" y="0"/>
            <a:chExt cx="3046718" cy="2241441"/>
          </a:xfrm>
        </p:grpSpPr>
        <p:sp>
          <p:nvSpPr>
            <p:cNvPr id="410" name="Shape"/>
            <p:cNvSpPr/>
            <p:nvPr/>
          </p:nvSpPr>
          <p:spPr>
            <a:xfrm>
              <a:off x="0" y="0"/>
              <a:ext cx="3046719" cy="22414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8951" y="0"/>
                  </a:lnTo>
                  <a:lnTo>
                    <a:pt x="21600" y="3600"/>
                  </a:lnTo>
                  <a:lnTo>
                    <a:pt x="21600" y="21600"/>
                  </a:lnTo>
                  <a:lnTo>
                    <a:pt x="21600" y="21600"/>
                  </a:lnTo>
                  <a:lnTo>
                    <a:pt x="2649" y="21600"/>
                  </a:lnTo>
                  <a:lnTo>
                    <a:pt x="0" y="18000"/>
                  </a:lnTo>
                  <a:lnTo>
                    <a:pt x="0" y="0"/>
                  </a:lnTo>
                  <a:close/>
                </a:path>
              </a:pathLst>
            </a:custGeom>
            <a:solidFill>
              <a:srgbClr val="EDEDED"/>
            </a:solidFill>
            <a:ln w="12700" cap="flat">
              <a:noFill/>
              <a:miter lim="400000"/>
            </a:ln>
            <a:effectLst/>
          </p:spPr>
          <p:txBody>
            <a:bodyPr wrap="square" lIns="45719" tIns="45719" rIns="45719" bIns="45719" numCol="1" anchor="ctr">
              <a:noAutofit/>
            </a:bodyPr>
            <a:lstStyle/>
            <a:p>
              <a:pPr/>
            </a:p>
          </p:txBody>
        </p:sp>
        <p:pic>
          <p:nvPicPr>
            <p:cNvPr id="411" name="image22.png" descr="image22.png"/>
            <p:cNvPicPr>
              <a:picLocks noChangeAspect="1"/>
            </p:cNvPicPr>
            <p:nvPr/>
          </p:nvPicPr>
          <p:blipFill>
            <a:blip r:embed="rId2">
              <a:extLst/>
            </a:blip>
            <a:srcRect l="0" t="0" r="0" b="0"/>
            <a:stretch>
              <a:fillRect/>
            </a:stretch>
          </p:blipFill>
          <p:spPr>
            <a:xfrm>
              <a:off x="0" y="0"/>
              <a:ext cx="3046719" cy="22414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7997"/>
                  </a:lnTo>
                  <a:lnTo>
                    <a:pt x="2648" y="21600"/>
                  </a:lnTo>
                  <a:lnTo>
                    <a:pt x="21600" y="21600"/>
                  </a:lnTo>
                  <a:lnTo>
                    <a:pt x="21600" y="3599"/>
                  </a:lnTo>
                  <a:lnTo>
                    <a:pt x="18950" y="0"/>
                  </a:lnTo>
                  <a:lnTo>
                    <a:pt x="0" y="0"/>
                  </a:lnTo>
                  <a:close/>
                </a:path>
              </a:pathLst>
            </a:custGeom>
            <a:ln w="88900" cap="sq">
              <a:solidFill>
                <a:srgbClr val="FFFFFF"/>
              </a:solidFill>
              <a:prstDash val="solid"/>
              <a:miter lim="800000"/>
            </a:ln>
            <a:effectLst>
              <a:outerShdw sx="100000" sy="100000" kx="0" ky="0" algn="b" rotWithShape="0" blurRad="88900" dist="0" dir="0">
                <a:srgbClr val="000000">
                  <a:alpha val="45000"/>
                </a:srgbClr>
              </a:outerShdw>
            </a:effectLst>
          </p:spPr>
        </p:pic>
      </p:grpSp>
      <p:grpSp>
        <p:nvGrpSpPr>
          <p:cNvPr id="415" name="Google Shape;211;p16"/>
          <p:cNvGrpSpPr/>
          <p:nvPr/>
        </p:nvGrpSpPr>
        <p:grpSpPr>
          <a:xfrm>
            <a:off x="3035285" y="973849"/>
            <a:ext cx="3035285" cy="2262196"/>
            <a:chOff x="0" y="0"/>
            <a:chExt cx="3035284" cy="2262194"/>
          </a:xfrm>
        </p:grpSpPr>
        <p:sp>
          <p:nvSpPr>
            <p:cNvPr id="413" name="Shape"/>
            <p:cNvSpPr/>
            <p:nvPr/>
          </p:nvSpPr>
          <p:spPr>
            <a:xfrm>
              <a:off x="0" y="0"/>
              <a:ext cx="3035285" cy="22621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8917" y="0"/>
                  </a:lnTo>
                  <a:lnTo>
                    <a:pt x="21600" y="3600"/>
                  </a:lnTo>
                  <a:lnTo>
                    <a:pt x="21600" y="21600"/>
                  </a:lnTo>
                  <a:lnTo>
                    <a:pt x="21600" y="21600"/>
                  </a:lnTo>
                  <a:lnTo>
                    <a:pt x="2683" y="21600"/>
                  </a:lnTo>
                  <a:lnTo>
                    <a:pt x="0" y="18000"/>
                  </a:lnTo>
                  <a:lnTo>
                    <a:pt x="0" y="0"/>
                  </a:lnTo>
                  <a:close/>
                </a:path>
              </a:pathLst>
            </a:custGeom>
            <a:solidFill>
              <a:srgbClr val="EDEDED"/>
            </a:solidFill>
            <a:ln w="12700" cap="flat">
              <a:noFill/>
              <a:miter lim="400000"/>
            </a:ln>
            <a:effectLst/>
          </p:spPr>
          <p:txBody>
            <a:bodyPr wrap="square" lIns="45719" tIns="45719" rIns="45719" bIns="45719" numCol="1" anchor="ctr">
              <a:noAutofit/>
            </a:bodyPr>
            <a:lstStyle/>
            <a:p>
              <a:pPr/>
            </a:p>
          </p:txBody>
        </p:sp>
        <p:pic>
          <p:nvPicPr>
            <p:cNvPr id="414" name="image23.png" descr="image23.png"/>
            <p:cNvPicPr>
              <a:picLocks noChangeAspect="1"/>
            </p:cNvPicPr>
            <p:nvPr/>
          </p:nvPicPr>
          <p:blipFill>
            <a:blip r:embed="rId3">
              <a:extLst/>
            </a:blip>
            <a:srcRect l="0" t="0" r="0" b="0"/>
            <a:stretch>
              <a:fillRect/>
            </a:stretch>
          </p:blipFill>
          <p:spPr>
            <a:xfrm>
              <a:off x="0" y="0"/>
              <a:ext cx="3035285" cy="22621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8000"/>
                  </a:lnTo>
                  <a:lnTo>
                    <a:pt x="2683" y="21600"/>
                  </a:lnTo>
                  <a:lnTo>
                    <a:pt x="21600" y="21600"/>
                  </a:lnTo>
                  <a:lnTo>
                    <a:pt x="21600" y="3600"/>
                  </a:lnTo>
                  <a:lnTo>
                    <a:pt x="18917" y="0"/>
                  </a:lnTo>
                  <a:lnTo>
                    <a:pt x="0" y="0"/>
                  </a:lnTo>
                  <a:close/>
                </a:path>
              </a:pathLst>
            </a:custGeom>
            <a:ln w="88900" cap="sq">
              <a:solidFill>
                <a:srgbClr val="FFFFFF"/>
              </a:solidFill>
              <a:prstDash val="solid"/>
              <a:miter lim="800000"/>
            </a:ln>
            <a:effectLst>
              <a:outerShdw sx="100000" sy="100000" kx="0" ky="0" algn="b" rotWithShape="0" blurRad="88900" dist="0" dir="0">
                <a:srgbClr val="000000">
                  <a:alpha val="45000"/>
                </a:srgbClr>
              </a:outerShdw>
            </a:effectLst>
          </p:spPr>
        </p:pic>
      </p:grpSp>
      <p:grpSp>
        <p:nvGrpSpPr>
          <p:cNvPr id="418" name="Google Shape;212;p16"/>
          <p:cNvGrpSpPr/>
          <p:nvPr/>
        </p:nvGrpSpPr>
        <p:grpSpPr>
          <a:xfrm>
            <a:off x="6121429" y="984226"/>
            <a:ext cx="3035286" cy="2241443"/>
            <a:chOff x="0" y="0"/>
            <a:chExt cx="3035285" cy="2241441"/>
          </a:xfrm>
        </p:grpSpPr>
        <p:sp>
          <p:nvSpPr>
            <p:cNvPr id="416" name="Shape"/>
            <p:cNvSpPr/>
            <p:nvPr/>
          </p:nvSpPr>
          <p:spPr>
            <a:xfrm>
              <a:off x="0" y="0"/>
              <a:ext cx="3035286" cy="22414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8941" y="0"/>
                  </a:lnTo>
                  <a:lnTo>
                    <a:pt x="21600" y="3600"/>
                  </a:lnTo>
                  <a:lnTo>
                    <a:pt x="21600" y="21600"/>
                  </a:lnTo>
                  <a:lnTo>
                    <a:pt x="21600" y="21600"/>
                  </a:lnTo>
                  <a:lnTo>
                    <a:pt x="2659" y="21600"/>
                  </a:lnTo>
                  <a:lnTo>
                    <a:pt x="0" y="18000"/>
                  </a:lnTo>
                  <a:lnTo>
                    <a:pt x="0" y="0"/>
                  </a:lnTo>
                  <a:close/>
                </a:path>
              </a:pathLst>
            </a:custGeom>
            <a:solidFill>
              <a:srgbClr val="EDEDED"/>
            </a:solidFill>
            <a:ln w="12700" cap="flat">
              <a:noFill/>
              <a:miter lim="400000"/>
            </a:ln>
            <a:effectLst/>
          </p:spPr>
          <p:txBody>
            <a:bodyPr wrap="square" lIns="45719" tIns="45719" rIns="45719" bIns="45719" numCol="1" anchor="ctr">
              <a:noAutofit/>
            </a:bodyPr>
            <a:lstStyle/>
            <a:p>
              <a:pPr/>
            </a:p>
          </p:txBody>
        </p:sp>
        <p:pic>
          <p:nvPicPr>
            <p:cNvPr id="417" name="image24.png" descr="image24.png"/>
            <p:cNvPicPr>
              <a:picLocks noChangeAspect="1"/>
            </p:cNvPicPr>
            <p:nvPr/>
          </p:nvPicPr>
          <p:blipFill>
            <a:blip r:embed="rId4">
              <a:extLst/>
            </a:blip>
            <a:srcRect l="0" t="0" r="0" b="0"/>
            <a:stretch>
              <a:fillRect/>
            </a:stretch>
          </p:blipFill>
          <p:spPr>
            <a:xfrm>
              <a:off x="0" y="0"/>
              <a:ext cx="3035286" cy="22414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7997"/>
                  </a:lnTo>
                  <a:lnTo>
                    <a:pt x="2658" y="21600"/>
                  </a:lnTo>
                  <a:lnTo>
                    <a:pt x="21600" y="21600"/>
                  </a:lnTo>
                  <a:lnTo>
                    <a:pt x="21600" y="3599"/>
                  </a:lnTo>
                  <a:lnTo>
                    <a:pt x="18942" y="0"/>
                  </a:lnTo>
                  <a:lnTo>
                    <a:pt x="0" y="0"/>
                  </a:lnTo>
                  <a:close/>
                </a:path>
              </a:pathLst>
            </a:custGeom>
            <a:ln w="88900" cap="sq">
              <a:solidFill>
                <a:srgbClr val="FFFFFF"/>
              </a:solidFill>
              <a:prstDash val="solid"/>
              <a:miter lim="800000"/>
            </a:ln>
            <a:effectLst>
              <a:outerShdw sx="100000" sy="100000" kx="0" ky="0" algn="b" rotWithShape="0" blurRad="88900" dist="0" dir="0">
                <a:srgbClr val="000000">
                  <a:alpha val="45000"/>
                </a:srgbClr>
              </a:outerShdw>
            </a:effectLst>
          </p:spPr>
        </p:pic>
      </p:grpSp>
      <p:grpSp>
        <p:nvGrpSpPr>
          <p:cNvPr id="421" name="Google Shape;213;p16"/>
          <p:cNvGrpSpPr/>
          <p:nvPr/>
        </p:nvGrpSpPr>
        <p:grpSpPr>
          <a:xfrm>
            <a:off x="9156714" y="984227"/>
            <a:ext cx="3035286" cy="2241443"/>
            <a:chOff x="0" y="0"/>
            <a:chExt cx="3035285" cy="2241441"/>
          </a:xfrm>
        </p:grpSpPr>
        <p:sp>
          <p:nvSpPr>
            <p:cNvPr id="419" name="Shape"/>
            <p:cNvSpPr/>
            <p:nvPr/>
          </p:nvSpPr>
          <p:spPr>
            <a:xfrm>
              <a:off x="0" y="0"/>
              <a:ext cx="3035286" cy="22414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8941" y="0"/>
                  </a:lnTo>
                  <a:lnTo>
                    <a:pt x="21600" y="3600"/>
                  </a:lnTo>
                  <a:lnTo>
                    <a:pt x="21600" y="21600"/>
                  </a:lnTo>
                  <a:lnTo>
                    <a:pt x="21600" y="21600"/>
                  </a:lnTo>
                  <a:lnTo>
                    <a:pt x="2659" y="21600"/>
                  </a:lnTo>
                  <a:lnTo>
                    <a:pt x="0" y="18000"/>
                  </a:lnTo>
                  <a:lnTo>
                    <a:pt x="0" y="0"/>
                  </a:lnTo>
                  <a:close/>
                </a:path>
              </a:pathLst>
            </a:custGeom>
            <a:solidFill>
              <a:srgbClr val="EDEDED"/>
            </a:solidFill>
            <a:ln w="12700" cap="flat">
              <a:noFill/>
              <a:miter lim="400000"/>
            </a:ln>
            <a:effectLst/>
          </p:spPr>
          <p:txBody>
            <a:bodyPr wrap="square" lIns="45719" tIns="45719" rIns="45719" bIns="45719" numCol="1" anchor="ctr">
              <a:noAutofit/>
            </a:bodyPr>
            <a:lstStyle/>
            <a:p>
              <a:pPr/>
            </a:p>
          </p:txBody>
        </p:sp>
        <p:pic>
          <p:nvPicPr>
            <p:cNvPr id="420" name="image25.png" descr="image25.png"/>
            <p:cNvPicPr>
              <a:picLocks noChangeAspect="1"/>
            </p:cNvPicPr>
            <p:nvPr/>
          </p:nvPicPr>
          <p:blipFill>
            <a:blip r:embed="rId5">
              <a:extLst/>
            </a:blip>
            <a:srcRect l="0" t="0" r="0" b="0"/>
            <a:stretch>
              <a:fillRect/>
            </a:stretch>
          </p:blipFill>
          <p:spPr>
            <a:xfrm>
              <a:off x="0" y="0"/>
              <a:ext cx="3035286" cy="22414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7997"/>
                  </a:lnTo>
                  <a:lnTo>
                    <a:pt x="2658" y="21600"/>
                  </a:lnTo>
                  <a:lnTo>
                    <a:pt x="21600" y="21600"/>
                  </a:lnTo>
                  <a:lnTo>
                    <a:pt x="21600" y="3599"/>
                  </a:lnTo>
                  <a:lnTo>
                    <a:pt x="18942" y="0"/>
                  </a:lnTo>
                  <a:lnTo>
                    <a:pt x="0" y="0"/>
                  </a:lnTo>
                  <a:close/>
                </a:path>
              </a:pathLst>
            </a:custGeom>
            <a:ln w="88900" cap="sq">
              <a:solidFill>
                <a:srgbClr val="FFFFFF"/>
              </a:solidFill>
              <a:prstDash val="solid"/>
              <a:miter lim="800000"/>
            </a:ln>
            <a:effectLst>
              <a:outerShdw sx="100000" sy="100000" kx="0" ky="0" algn="b" rotWithShape="0" blurRad="88900" dist="0" dir="0">
                <a:srgbClr val="000000">
                  <a:alpha val="45000"/>
                </a:srgbClr>
              </a:outerShdw>
            </a:effectLst>
          </p:spPr>
        </p:pic>
      </p:grpSp>
      <p:sp>
        <p:nvSpPr>
          <p:cNvPr id="422" name="Google Shape;214;p16"/>
          <p:cNvSpPr txBox="1"/>
          <p:nvPr/>
        </p:nvSpPr>
        <p:spPr>
          <a:xfrm>
            <a:off x="2340012" y="194688"/>
            <a:ext cx="7511976" cy="5486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sz="2500">
                <a:latin typeface="Arial Black"/>
                <a:ea typeface="Arial Black"/>
                <a:cs typeface="Arial Black"/>
                <a:sym typeface="Arial Black"/>
              </a:defRPr>
            </a:lvl1pPr>
          </a:lstStyle>
          <a:p>
            <a:pPr/>
            <a:r>
              <a:t>Random Forests</a:t>
            </a:r>
          </a:p>
        </p:txBody>
      </p:sp>
      <p:sp>
        <p:nvSpPr>
          <p:cNvPr id="423" name="Google Shape;215;p16"/>
          <p:cNvSpPr txBox="1"/>
          <p:nvPr/>
        </p:nvSpPr>
        <p:spPr>
          <a:xfrm>
            <a:off x="3844260" y="3466605"/>
            <a:ext cx="4503480" cy="5486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sz="2500">
                <a:latin typeface="Arial Black"/>
                <a:ea typeface="Arial Black"/>
                <a:cs typeface="Arial Black"/>
                <a:sym typeface="Arial Black"/>
              </a:defRPr>
            </a:lvl1pPr>
          </a:lstStyle>
          <a:p>
            <a:pPr/>
            <a:r>
              <a:t>Decision Trees</a:t>
            </a:r>
          </a:p>
        </p:txBody>
      </p:sp>
      <p:grpSp>
        <p:nvGrpSpPr>
          <p:cNvPr id="426" name="Google Shape;216;p16"/>
          <p:cNvGrpSpPr/>
          <p:nvPr/>
        </p:nvGrpSpPr>
        <p:grpSpPr>
          <a:xfrm>
            <a:off x="32365" y="4198413"/>
            <a:ext cx="3035287" cy="2334193"/>
            <a:chOff x="0" y="0"/>
            <a:chExt cx="3035285" cy="2334192"/>
          </a:xfrm>
        </p:grpSpPr>
        <p:sp>
          <p:nvSpPr>
            <p:cNvPr id="424" name="Shape"/>
            <p:cNvSpPr/>
            <p:nvPr/>
          </p:nvSpPr>
          <p:spPr>
            <a:xfrm>
              <a:off x="0" y="-1"/>
              <a:ext cx="3035286" cy="23341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8831" y="0"/>
                  </a:lnTo>
                  <a:lnTo>
                    <a:pt x="21600" y="3600"/>
                  </a:lnTo>
                  <a:lnTo>
                    <a:pt x="21600" y="21600"/>
                  </a:lnTo>
                  <a:lnTo>
                    <a:pt x="21600" y="21600"/>
                  </a:lnTo>
                  <a:lnTo>
                    <a:pt x="2769" y="21600"/>
                  </a:lnTo>
                  <a:lnTo>
                    <a:pt x="0" y="18000"/>
                  </a:lnTo>
                  <a:lnTo>
                    <a:pt x="0" y="0"/>
                  </a:lnTo>
                  <a:close/>
                </a:path>
              </a:pathLst>
            </a:custGeom>
            <a:solidFill>
              <a:srgbClr val="EDEDED"/>
            </a:solidFill>
            <a:ln w="12700" cap="flat">
              <a:noFill/>
              <a:miter lim="400000"/>
            </a:ln>
            <a:effectLst/>
          </p:spPr>
          <p:txBody>
            <a:bodyPr wrap="square" lIns="45719" tIns="45719" rIns="45719" bIns="45719" numCol="1" anchor="ctr">
              <a:noAutofit/>
            </a:bodyPr>
            <a:lstStyle/>
            <a:p>
              <a:pPr/>
            </a:p>
          </p:txBody>
        </p:sp>
        <p:pic>
          <p:nvPicPr>
            <p:cNvPr id="425" name="image26.png" descr="image26.png"/>
            <p:cNvPicPr>
              <a:picLocks noChangeAspect="1"/>
            </p:cNvPicPr>
            <p:nvPr/>
          </p:nvPicPr>
          <p:blipFill>
            <a:blip r:embed="rId6">
              <a:extLst/>
            </a:blip>
            <a:srcRect l="0" t="0" r="0" b="7"/>
            <a:stretch>
              <a:fillRect/>
            </a:stretch>
          </p:blipFill>
          <p:spPr>
            <a:xfrm>
              <a:off x="0" y="0"/>
              <a:ext cx="3035286" cy="23340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8001"/>
                  </a:lnTo>
                  <a:lnTo>
                    <a:pt x="2768" y="21600"/>
                  </a:lnTo>
                  <a:lnTo>
                    <a:pt x="21600" y="21600"/>
                  </a:lnTo>
                  <a:lnTo>
                    <a:pt x="21600" y="3599"/>
                  </a:lnTo>
                  <a:lnTo>
                    <a:pt x="18832" y="0"/>
                  </a:lnTo>
                  <a:lnTo>
                    <a:pt x="0" y="0"/>
                  </a:lnTo>
                  <a:close/>
                </a:path>
              </a:pathLst>
            </a:custGeom>
            <a:ln w="88900" cap="sq">
              <a:solidFill>
                <a:srgbClr val="FFFFFF"/>
              </a:solidFill>
              <a:prstDash val="solid"/>
              <a:miter lim="800000"/>
            </a:ln>
            <a:effectLst>
              <a:outerShdw sx="100000" sy="100000" kx="0" ky="0" algn="b" rotWithShape="0" blurRad="88900" dist="0" dir="0">
                <a:srgbClr val="000000">
                  <a:alpha val="45000"/>
                </a:srgbClr>
              </a:outerShdw>
            </a:effectLst>
          </p:spPr>
        </p:pic>
      </p:grpSp>
      <p:grpSp>
        <p:nvGrpSpPr>
          <p:cNvPr id="429" name="Google Shape;217;p16"/>
          <p:cNvGrpSpPr/>
          <p:nvPr/>
        </p:nvGrpSpPr>
        <p:grpSpPr>
          <a:xfrm>
            <a:off x="3046717" y="4198413"/>
            <a:ext cx="3035285" cy="2334193"/>
            <a:chOff x="0" y="0"/>
            <a:chExt cx="3035284" cy="2334192"/>
          </a:xfrm>
        </p:grpSpPr>
        <p:sp>
          <p:nvSpPr>
            <p:cNvPr id="427" name="Shape"/>
            <p:cNvSpPr/>
            <p:nvPr/>
          </p:nvSpPr>
          <p:spPr>
            <a:xfrm>
              <a:off x="0" y="-1"/>
              <a:ext cx="3035285" cy="23341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8831" y="0"/>
                  </a:lnTo>
                  <a:lnTo>
                    <a:pt x="21600" y="3600"/>
                  </a:lnTo>
                  <a:lnTo>
                    <a:pt x="21600" y="21600"/>
                  </a:lnTo>
                  <a:lnTo>
                    <a:pt x="21600" y="21600"/>
                  </a:lnTo>
                  <a:lnTo>
                    <a:pt x="2769" y="21600"/>
                  </a:lnTo>
                  <a:lnTo>
                    <a:pt x="0" y="18000"/>
                  </a:lnTo>
                  <a:lnTo>
                    <a:pt x="0" y="0"/>
                  </a:lnTo>
                  <a:close/>
                </a:path>
              </a:pathLst>
            </a:custGeom>
            <a:solidFill>
              <a:srgbClr val="EDEDED"/>
            </a:solidFill>
            <a:ln w="12700" cap="flat">
              <a:noFill/>
              <a:miter lim="400000"/>
            </a:ln>
            <a:effectLst/>
          </p:spPr>
          <p:txBody>
            <a:bodyPr wrap="square" lIns="45719" tIns="45719" rIns="45719" bIns="45719" numCol="1" anchor="ctr">
              <a:noAutofit/>
            </a:bodyPr>
            <a:lstStyle/>
            <a:p>
              <a:pPr/>
            </a:p>
          </p:txBody>
        </p:sp>
        <p:pic>
          <p:nvPicPr>
            <p:cNvPr id="428" name="image27.png" descr="image27.png"/>
            <p:cNvPicPr>
              <a:picLocks noChangeAspect="1"/>
            </p:cNvPicPr>
            <p:nvPr/>
          </p:nvPicPr>
          <p:blipFill>
            <a:blip r:embed="rId7">
              <a:extLst/>
            </a:blip>
            <a:srcRect l="0" t="0" r="0" b="7"/>
            <a:stretch>
              <a:fillRect/>
            </a:stretch>
          </p:blipFill>
          <p:spPr>
            <a:xfrm>
              <a:off x="0" y="0"/>
              <a:ext cx="3035285" cy="23340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8001"/>
                  </a:lnTo>
                  <a:lnTo>
                    <a:pt x="2768" y="21600"/>
                  </a:lnTo>
                  <a:lnTo>
                    <a:pt x="21600" y="21600"/>
                  </a:lnTo>
                  <a:lnTo>
                    <a:pt x="21600" y="3599"/>
                  </a:lnTo>
                  <a:lnTo>
                    <a:pt x="18832" y="0"/>
                  </a:lnTo>
                  <a:lnTo>
                    <a:pt x="0" y="0"/>
                  </a:lnTo>
                  <a:close/>
                </a:path>
              </a:pathLst>
            </a:custGeom>
            <a:ln w="88900" cap="sq">
              <a:solidFill>
                <a:srgbClr val="FFFFFF"/>
              </a:solidFill>
              <a:prstDash val="solid"/>
              <a:miter lim="800000"/>
            </a:ln>
            <a:effectLst>
              <a:outerShdw sx="100000" sy="100000" kx="0" ky="0" algn="b" rotWithShape="0" blurRad="88900" dist="0" dir="0">
                <a:srgbClr val="000000">
                  <a:alpha val="45000"/>
                </a:srgbClr>
              </a:outerShdw>
            </a:effectLst>
          </p:spPr>
        </p:pic>
      </p:grpSp>
      <p:grpSp>
        <p:nvGrpSpPr>
          <p:cNvPr id="432" name="Google Shape;218;p16"/>
          <p:cNvGrpSpPr/>
          <p:nvPr/>
        </p:nvGrpSpPr>
        <p:grpSpPr>
          <a:xfrm>
            <a:off x="6121429" y="4256142"/>
            <a:ext cx="3035285" cy="2276464"/>
            <a:chOff x="0" y="0"/>
            <a:chExt cx="3035284" cy="2276462"/>
          </a:xfrm>
        </p:grpSpPr>
        <p:sp>
          <p:nvSpPr>
            <p:cNvPr id="430" name="Shape"/>
            <p:cNvSpPr/>
            <p:nvPr/>
          </p:nvSpPr>
          <p:spPr>
            <a:xfrm>
              <a:off x="0" y="-1"/>
              <a:ext cx="3035285" cy="22764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8900" y="0"/>
                  </a:lnTo>
                  <a:lnTo>
                    <a:pt x="21600" y="3600"/>
                  </a:lnTo>
                  <a:lnTo>
                    <a:pt x="21600" y="21600"/>
                  </a:lnTo>
                  <a:lnTo>
                    <a:pt x="21600" y="21600"/>
                  </a:lnTo>
                  <a:lnTo>
                    <a:pt x="2700" y="21600"/>
                  </a:lnTo>
                  <a:lnTo>
                    <a:pt x="0" y="18000"/>
                  </a:lnTo>
                  <a:lnTo>
                    <a:pt x="0" y="0"/>
                  </a:lnTo>
                  <a:close/>
                </a:path>
              </a:pathLst>
            </a:custGeom>
            <a:solidFill>
              <a:srgbClr val="EDEDED"/>
            </a:solidFill>
            <a:ln w="12700" cap="flat">
              <a:noFill/>
              <a:miter lim="400000"/>
            </a:ln>
            <a:effectLst/>
          </p:spPr>
          <p:txBody>
            <a:bodyPr wrap="square" lIns="45719" tIns="45719" rIns="45719" bIns="45719" numCol="1" anchor="ctr">
              <a:noAutofit/>
            </a:bodyPr>
            <a:lstStyle/>
            <a:p>
              <a:pPr/>
            </a:p>
          </p:txBody>
        </p:sp>
        <p:pic>
          <p:nvPicPr>
            <p:cNvPr id="431" name="image28.png" descr="image28.png"/>
            <p:cNvPicPr>
              <a:picLocks noChangeAspect="1"/>
            </p:cNvPicPr>
            <p:nvPr/>
          </p:nvPicPr>
          <p:blipFill>
            <a:blip r:embed="rId8">
              <a:extLst/>
            </a:blip>
            <a:srcRect l="0" t="0" r="0" b="0"/>
            <a:stretch>
              <a:fillRect/>
            </a:stretch>
          </p:blipFill>
          <p:spPr>
            <a:xfrm>
              <a:off x="0" y="0"/>
              <a:ext cx="3035285" cy="22764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8000"/>
                  </a:lnTo>
                  <a:lnTo>
                    <a:pt x="2700" y="21600"/>
                  </a:lnTo>
                  <a:lnTo>
                    <a:pt x="21600" y="21600"/>
                  </a:lnTo>
                  <a:lnTo>
                    <a:pt x="21600" y="3600"/>
                  </a:lnTo>
                  <a:lnTo>
                    <a:pt x="18900" y="0"/>
                  </a:lnTo>
                  <a:lnTo>
                    <a:pt x="0" y="0"/>
                  </a:lnTo>
                  <a:close/>
                </a:path>
              </a:pathLst>
            </a:custGeom>
            <a:ln w="88900" cap="sq">
              <a:solidFill>
                <a:srgbClr val="FFFFFF"/>
              </a:solidFill>
              <a:prstDash val="solid"/>
              <a:miter lim="800000"/>
            </a:ln>
            <a:effectLst>
              <a:outerShdw sx="100000" sy="100000" kx="0" ky="0" algn="b" rotWithShape="0" blurRad="88900" dist="0" dir="0">
                <a:srgbClr val="000000">
                  <a:alpha val="45000"/>
                </a:srgbClr>
              </a:outerShdw>
            </a:effectLst>
          </p:spPr>
        </p:pic>
      </p:grpSp>
      <p:grpSp>
        <p:nvGrpSpPr>
          <p:cNvPr id="435" name="Google Shape;219;p16"/>
          <p:cNvGrpSpPr/>
          <p:nvPr/>
        </p:nvGrpSpPr>
        <p:grpSpPr>
          <a:xfrm>
            <a:off x="9145282" y="4233434"/>
            <a:ext cx="3014353" cy="2299172"/>
            <a:chOff x="0" y="0"/>
            <a:chExt cx="3014352" cy="2299170"/>
          </a:xfrm>
        </p:grpSpPr>
        <p:sp>
          <p:nvSpPr>
            <p:cNvPr id="433" name="Shape"/>
            <p:cNvSpPr/>
            <p:nvPr/>
          </p:nvSpPr>
          <p:spPr>
            <a:xfrm>
              <a:off x="0" y="0"/>
              <a:ext cx="3014353" cy="22991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8854" y="0"/>
                  </a:lnTo>
                  <a:lnTo>
                    <a:pt x="21600" y="3600"/>
                  </a:lnTo>
                  <a:lnTo>
                    <a:pt x="21600" y="21600"/>
                  </a:lnTo>
                  <a:lnTo>
                    <a:pt x="21600" y="21600"/>
                  </a:lnTo>
                  <a:lnTo>
                    <a:pt x="2746" y="21600"/>
                  </a:lnTo>
                  <a:lnTo>
                    <a:pt x="0" y="18000"/>
                  </a:lnTo>
                  <a:lnTo>
                    <a:pt x="0" y="0"/>
                  </a:lnTo>
                  <a:close/>
                </a:path>
              </a:pathLst>
            </a:custGeom>
            <a:solidFill>
              <a:srgbClr val="EDEDED"/>
            </a:solidFill>
            <a:ln w="12700" cap="flat">
              <a:noFill/>
              <a:miter lim="400000"/>
            </a:ln>
            <a:effectLst/>
          </p:spPr>
          <p:txBody>
            <a:bodyPr wrap="square" lIns="45719" tIns="45719" rIns="45719" bIns="45719" numCol="1" anchor="ctr">
              <a:noAutofit/>
            </a:bodyPr>
            <a:lstStyle/>
            <a:p>
              <a:pPr/>
            </a:p>
          </p:txBody>
        </p:sp>
        <p:pic>
          <p:nvPicPr>
            <p:cNvPr id="434" name="image29.png" descr="image29.png"/>
            <p:cNvPicPr>
              <a:picLocks noChangeAspect="1"/>
            </p:cNvPicPr>
            <p:nvPr/>
          </p:nvPicPr>
          <p:blipFill>
            <a:blip r:embed="rId9">
              <a:extLst/>
            </a:blip>
            <a:srcRect l="0" t="0" r="2" b="3"/>
            <a:stretch>
              <a:fillRect/>
            </a:stretch>
          </p:blipFill>
          <p:spPr>
            <a:xfrm>
              <a:off x="0" y="0"/>
              <a:ext cx="3014266" cy="22990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8002"/>
                  </a:lnTo>
                  <a:lnTo>
                    <a:pt x="2747" y="21600"/>
                  </a:lnTo>
                  <a:lnTo>
                    <a:pt x="21600" y="21600"/>
                  </a:lnTo>
                  <a:lnTo>
                    <a:pt x="21600" y="3602"/>
                  </a:lnTo>
                  <a:lnTo>
                    <a:pt x="18856" y="0"/>
                  </a:lnTo>
                  <a:lnTo>
                    <a:pt x="0" y="0"/>
                  </a:lnTo>
                  <a:close/>
                </a:path>
              </a:pathLst>
            </a:custGeom>
            <a:ln w="88900" cap="sq">
              <a:solidFill>
                <a:srgbClr val="FFFFFF"/>
              </a:solidFill>
              <a:prstDash val="solid"/>
              <a:miter lim="800000"/>
            </a:ln>
            <a:effectLst>
              <a:outerShdw sx="100000" sy="100000" kx="0" ky="0" algn="b" rotWithShape="0" blurRad="88900" dist="0" dir="0">
                <a:srgbClr val="000000">
                  <a:alpha val="45000"/>
                </a:srgbClr>
              </a:outerShdw>
            </a:effectLst>
          </p:spPr>
        </p:pic>
      </p:grpSp>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7" name="Google Shape;224;p17"/>
          <p:cNvSpPr txBox="1"/>
          <p:nvPr>
            <p:ph type="title"/>
          </p:nvPr>
        </p:nvSpPr>
        <p:spPr>
          <a:xfrm>
            <a:off x="838200" y="365125"/>
            <a:ext cx="10515600" cy="1325563"/>
          </a:xfrm>
          <a:prstGeom prst="rect">
            <a:avLst/>
          </a:prstGeom>
        </p:spPr>
        <p:txBody>
          <a:bodyPr/>
          <a:lstStyle/>
          <a:p>
            <a:pPr defTabSz="896111">
              <a:defRPr sz="4312">
                <a:latin typeface="Humnst777 Lt BT Light"/>
                <a:ea typeface="Humnst777 Lt BT Light"/>
                <a:cs typeface="Humnst777 Lt BT Light"/>
                <a:sym typeface="Humnst777 Lt BT Light"/>
              </a:defRPr>
            </a:pPr>
            <a:r>
              <a:t>Model Evaluation</a:t>
            </a:r>
            <a:br/>
          </a:p>
        </p:txBody>
      </p:sp>
      <p:grpSp>
        <p:nvGrpSpPr>
          <p:cNvPr id="462" name="Diagram 1"/>
          <p:cNvGrpSpPr/>
          <p:nvPr/>
        </p:nvGrpSpPr>
        <p:grpSpPr>
          <a:xfrm>
            <a:off x="488172" y="1539611"/>
            <a:ext cx="11215656" cy="4651608"/>
            <a:chOff x="0" y="0"/>
            <a:chExt cx="11215654" cy="4651606"/>
          </a:xfrm>
        </p:grpSpPr>
        <p:grpSp>
          <p:nvGrpSpPr>
            <p:cNvPr id="440" name="Group"/>
            <p:cNvGrpSpPr/>
            <p:nvPr/>
          </p:nvGrpSpPr>
          <p:grpSpPr>
            <a:xfrm>
              <a:off x="15452" y="188911"/>
              <a:ext cx="11184750" cy="1095782"/>
              <a:chOff x="0" y="0"/>
              <a:chExt cx="11184749" cy="1095781"/>
            </a:xfrm>
          </p:grpSpPr>
          <p:sp>
            <p:nvSpPr>
              <p:cNvPr id="438" name="Rectangle"/>
              <p:cNvSpPr/>
              <p:nvPr/>
            </p:nvSpPr>
            <p:spPr>
              <a:xfrm>
                <a:off x="0" y="0"/>
                <a:ext cx="11184750" cy="924724"/>
              </a:xfrm>
              <a:prstGeom prst="rect">
                <a:avLst/>
              </a:prstGeom>
              <a:solidFill>
                <a:srgbClr val="F8D6CC">
                  <a:alpha val="90000"/>
                </a:srgbClr>
              </a:solidFill>
              <a:ln w="9525" cap="flat">
                <a:solidFill>
                  <a:schemeClr val="accent2"/>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t">
                <a:noAutofit/>
              </a:bodyPr>
              <a:lstStyle/>
              <a:p>
                <a:pPr defTabSz="533400">
                  <a:lnSpc>
                    <a:spcPct val="90000"/>
                  </a:lnSpc>
                  <a:spcBef>
                    <a:spcPts val="200"/>
                  </a:spcBef>
                  <a:defRPr sz="1200"/>
                </a:pPr>
              </a:p>
            </p:txBody>
          </p:sp>
          <p:sp>
            <p:nvSpPr>
              <p:cNvPr id="439" name="Generate predictions for the training data using the trained model.…"/>
              <p:cNvSpPr txBox="1"/>
              <p:nvPr/>
            </p:nvSpPr>
            <p:spPr>
              <a:xfrm>
                <a:off x="777285" y="175065"/>
                <a:ext cx="9630179" cy="92071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5343" tIns="85343" rIns="85343" bIns="85343" numCol="1" anchor="t">
                <a:noAutofit/>
              </a:bodyPr>
              <a:lstStyle/>
              <a:p>
                <a:pPr lvl="1" marL="114300" indent="-114300" defTabSz="533400">
                  <a:lnSpc>
                    <a:spcPct val="90000"/>
                  </a:lnSpc>
                  <a:spcBef>
                    <a:spcPts val="200"/>
                  </a:spcBef>
                  <a:buClr>
                    <a:srgbClr val="000000"/>
                  </a:buClr>
                  <a:buSzPct val="100000"/>
                  <a:buFont typeface="Times Roman"/>
                  <a:buChar char="•"/>
                </a:pPr>
                <a:r>
                  <a:t>Generate predictions for the training data using the trained model.</a:t>
                </a:r>
              </a:p>
              <a:p>
                <a:pPr lvl="1" marL="114300" indent="-114300" defTabSz="533400">
                  <a:lnSpc>
                    <a:spcPct val="90000"/>
                  </a:lnSpc>
                  <a:spcBef>
                    <a:spcPts val="200"/>
                  </a:spcBef>
                  <a:buClr>
                    <a:srgbClr val="000000"/>
                  </a:buClr>
                  <a:buSzPct val="100000"/>
                  <a:buFont typeface="Times Roman"/>
                  <a:buChar char="•"/>
                </a:pPr>
                <a:r>
                  <a:t>Combine the predicted probabilities and actual values into a DataFrame.</a:t>
                </a:r>
              </a:p>
              <a:p>
                <a:pPr lvl="1" marL="114300" indent="-114300" defTabSz="533400">
                  <a:lnSpc>
                    <a:spcPct val="90000"/>
                  </a:lnSpc>
                  <a:spcBef>
                    <a:spcPts val="200"/>
                  </a:spcBef>
                  <a:buClr>
                    <a:srgbClr val="000000"/>
                  </a:buClr>
                  <a:buSzPct val="100000"/>
                  <a:buFont typeface="Times Roman"/>
                  <a:buChar char="•"/>
                </a:pPr>
                <a:r>
                  <a:t>Assign binary labels based on a threshold of 0.5.</a:t>
                </a:r>
              </a:p>
            </p:txBody>
          </p:sp>
        </p:grpSp>
        <p:grpSp>
          <p:nvGrpSpPr>
            <p:cNvPr id="443" name="Group"/>
            <p:cNvGrpSpPr/>
            <p:nvPr/>
          </p:nvGrpSpPr>
          <p:grpSpPr>
            <a:xfrm>
              <a:off x="560782" y="0"/>
              <a:ext cx="7850959" cy="377823"/>
              <a:chOff x="0" y="0"/>
              <a:chExt cx="7850957" cy="377822"/>
            </a:xfrm>
          </p:grpSpPr>
          <p:sp>
            <p:nvSpPr>
              <p:cNvPr id="441" name="Rounded Rectangle"/>
              <p:cNvSpPr/>
              <p:nvPr/>
            </p:nvSpPr>
            <p:spPr>
              <a:xfrm>
                <a:off x="0" y="0"/>
                <a:ext cx="7850958" cy="377823"/>
              </a:xfrm>
              <a:prstGeom prst="roundRect">
                <a:avLst>
                  <a:gd name="adj" fmla="val 16667"/>
                </a:avLst>
              </a:prstGeom>
              <a:gradFill flip="none" rotWithShape="1">
                <a:gsLst>
                  <a:gs pos="0">
                    <a:srgbClr val="FFFFFF"/>
                  </a:gs>
                  <a:gs pos="100000">
                    <a:srgbClr val="FFFFFF"/>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defTabSz="533400">
                  <a:lnSpc>
                    <a:spcPct val="90000"/>
                  </a:lnSpc>
                  <a:spcBef>
                    <a:spcPts val="500"/>
                  </a:spcBef>
                  <a:defRPr sz="1200">
                    <a:solidFill>
                      <a:srgbClr val="FFFFFF"/>
                    </a:solidFill>
                  </a:defRPr>
                </a:pPr>
              </a:p>
            </p:txBody>
          </p:sp>
          <p:sp>
            <p:nvSpPr>
              <p:cNvPr id="442" name="Prediction Generation for Training Data:"/>
              <p:cNvSpPr txBox="1"/>
              <p:nvPr/>
            </p:nvSpPr>
            <p:spPr>
              <a:xfrm>
                <a:off x="315191" y="60229"/>
                <a:ext cx="7220576" cy="2573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533400">
                  <a:lnSpc>
                    <a:spcPct val="90000"/>
                  </a:lnSpc>
                  <a:spcBef>
                    <a:spcPts val="500"/>
                  </a:spcBef>
                  <a:defRPr sz="1600"/>
                </a:lvl1pPr>
              </a:lstStyle>
              <a:p>
                <a:pPr/>
                <a:r>
                  <a:t>Prediction Generation for Training Data:</a:t>
                </a:r>
              </a:p>
            </p:txBody>
          </p:sp>
        </p:grpSp>
        <p:grpSp>
          <p:nvGrpSpPr>
            <p:cNvPr id="446" name="Group"/>
            <p:cNvGrpSpPr/>
            <p:nvPr/>
          </p:nvGrpSpPr>
          <p:grpSpPr>
            <a:xfrm>
              <a:off x="-1" y="1374216"/>
              <a:ext cx="11215656" cy="747169"/>
              <a:chOff x="0" y="0"/>
              <a:chExt cx="11215654" cy="747168"/>
            </a:xfrm>
          </p:grpSpPr>
          <p:sp>
            <p:nvSpPr>
              <p:cNvPr id="444" name="Rectangle"/>
              <p:cNvSpPr/>
              <p:nvPr/>
            </p:nvSpPr>
            <p:spPr>
              <a:xfrm>
                <a:off x="0" y="0"/>
                <a:ext cx="11215655" cy="725697"/>
              </a:xfrm>
              <a:prstGeom prst="rect">
                <a:avLst/>
              </a:prstGeom>
              <a:solidFill>
                <a:srgbClr val="F8D6CC">
                  <a:alpha val="90000"/>
                </a:srgbClr>
              </a:solidFill>
              <a:ln w="9525" cap="flat">
                <a:solidFill>
                  <a:schemeClr val="accent2"/>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t">
                <a:noAutofit/>
              </a:bodyPr>
              <a:lstStyle/>
              <a:p>
                <a:pPr defTabSz="533400">
                  <a:lnSpc>
                    <a:spcPct val="90000"/>
                  </a:lnSpc>
                  <a:spcBef>
                    <a:spcPts val="200"/>
                  </a:spcBef>
                  <a:defRPr sz="1200"/>
                </a:pPr>
              </a:p>
            </p:txBody>
          </p:sp>
          <p:sp>
            <p:nvSpPr>
              <p:cNvPr id="445" name="Generate predictions for the test data using the trained model.…"/>
              <p:cNvSpPr txBox="1"/>
              <p:nvPr/>
            </p:nvSpPr>
            <p:spPr>
              <a:xfrm>
                <a:off x="779433" y="175549"/>
                <a:ext cx="9656788" cy="5716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5343" tIns="85343" rIns="85343" bIns="85343" numCol="1" anchor="t">
                <a:noAutofit/>
              </a:bodyPr>
              <a:lstStyle/>
              <a:p>
                <a:pPr lvl="1" marL="114300" indent="-114300" defTabSz="533400">
                  <a:lnSpc>
                    <a:spcPct val="90000"/>
                  </a:lnSpc>
                  <a:spcBef>
                    <a:spcPts val="200"/>
                  </a:spcBef>
                  <a:buClr>
                    <a:srgbClr val="000000"/>
                  </a:buClr>
                  <a:buSzPct val="100000"/>
                  <a:buFont typeface="Times Roman"/>
                  <a:buChar char="•"/>
                  <a:defRPr sz="1300"/>
                </a:pPr>
                <a:r>
                  <a:t>Generate predictions for the test data using the trained model.</a:t>
                </a:r>
              </a:p>
              <a:p>
                <a:pPr lvl="1" marL="114300" indent="-114300" defTabSz="533400">
                  <a:lnSpc>
                    <a:spcPct val="90000"/>
                  </a:lnSpc>
                  <a:spcBef>
                    <a:spcPts val="200"/>
                  </a:spcBef>
                  <a:buClr>
                    <a:srgbClr val="000000"/>
                  </a:buClr>
                  <a:buSzPct val="100000"/>
                  <a:buFont typeface="Times Roman"/>
                  <a:buChar char="•"/>
                  <a:defRPr sz="1300"/>
                </a:pPr>
                <a:r>
                  <a:t>Store the predicted probabilities and labels.</a:t>
                </a:r>
              </a:p>
            </p:txBody>
          </p:sp>
        </p:grpSp>
        <p:grpSp>
          <p:nvGrpSpPr>
            <p:cNvPr id="449" name="Group"/>
            <p:cNvGrpSpPr/>
            <p:nvPr/>
          </p:nvGrpSpPr>
          <p:grpSpPr>
            <a:xfrm>
              <a:off x="560782" y="1185304"/>
              <a:ext cx="7850959" cy="377824"/>
              <a:chOff x="0" y="0"/>
              <a:chExt cx="7850957" cy="377822"/>
            </a:xfrm>
          </p:grpSpPr>
          <p:sp>
            <p:nvSpPr>
              <p:cNvPr id="447" name="Rounded Rectangle"/>
              <p:cNvSpPr/>
              <p:nvPr/>
            </p:nvSpPr>
            <p:spPr>
              <a:xfrm>
                <a:off x="0" y="0"/>
                <a:ext cx="7850958" cy="377823"/>
              </a:xfrm>
              <a:prstGeom prst="roundRect">
                <a:avLst>
                  <a:gd name="adj" fmla="val 16667"/>
                </a:avLst>
              </a:prstGeom>
              <a:gradFill flip="none" rotWithShape="1">
                <a:gsLst>
                  <a:gs pos="0">
                    <a:srgbClr val="FFFFFF"/>
                  </a:gs>
                  <a:gs pos="100000">
                    <a:srgbClr val="FFFFFF"/>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defTabSz="533400">
                  <a:lnSpc>
                    <a:spcPct val="90000"/>
                  </a:lnSpc>
                  <a:spcBef>
                    <a:spcPts val="500"/>
                  </a:spcBef>
                  <a:defRPr sz="1200">
                    <a:solidFill>
                      <a:srgbClr val="FFFFFF"/>
                    </a:solidFill>
                  </a:defRPr>
                </a:pPr>
              </a:p>
            </p:txBody>
          </p:sp>
          <p:sp>
            <p:nvSpPr>
              <p:cNvPr id="448" name="Prediction Generation for Test Data:"/>
              <p:cNvSpPr txBox="1"/>
              <p:nvPr/>
            </p:nvSpPr>
            <p:spPr>
              <a:xfrm>
                <a:off x="315191" y="60229"/>
                <a:ext cx="7220576" cy="2573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533400">
                  <a:lnSpc>
                    <a:spcPct val="90000"/>
                  </a:lnSpc>
                  <a:spcBef>
                    <a:spcPts val="500"/>
                  </a:spcBef>
                  <a:defRPr sz="1600"/>
                </a:lvl1pPr>
              </a:lstStyle>
              <a:p>
                <a:pPr/>
                <a:r>
                  <a:t>Prediction Generation for Test Data:</a:t>
                </a:r>
              </a:p>
            </p:txBody>
          </p:sp>
        </p:grpSp>
        <p:grpSp>
          <p:nvGrpSpPr>
            <p:cNvPr id="452" name="Group"/>
            <p:cNvGrpSpPr/>
            <p:nvPr/>
          </p:nvGrpSpPr>
          <p:grpSpPr>
            <a:xfrm>
              <a:off x="5145" y="2357937"/>
              <a:ext cx="11205364" cy="1116748"/>
              <a:chOff x="0" y="0"/>
              <a:chExt cx="11205363" cy="1116746"/>
            </a:xfrm>
          </p:grpSpPr>
          <p:sp>
            <p:nvSpPr>
              <p:cNvPr id="450" name="Rectangle"/>
              <p:cNvSpPr/>
              <p:nvPr/>
            </p:nvSpPr>
            <p:spPr>
              <a:xfrm>
                <a:off x="0" y="0"/>
                <a:ext cx="11205364" cy="1087546"/>
              </a:xfrm>
              <a:prstGeom prst="rect">
                <a:avLst/>
              </a:prstGeom>
              <a:solidFill>
                <a:srgbClr val="F8D6CC">
                  <a:alpha val="90000"/>
                </a:srgbClr>
              </a:solidFill>
              <a:ln w="9525" cap="flat">
                <a:solidFill>
                  <a:schemeClr val="accent2"/>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t">
                <a:noAutofit/>
              </a:bodyPr>
              <a:lstStyle/>
              <a:p>
                <a:pPr defTabSz="533400">
                  <a:lnSpc>
                    <a:spcPct val="90000"/>
                  </a:lnSpc>
                  <a:spcBef>
                    <a:spcPts val="200"/>
                  </a:spcBef>
                  <a:defRPr sz="1200"/>
                </a:pPr>
              </a:p>
            </p:txBody>
          </p:sp>
          <p:sp>
            <p:nvSpPr>
              <p:cNvPr id="451" name="Calculate performance metrics such as accuracy, recall, precision, FPR, and specificity using the actual values and predicted labels of the training data.…"/>
              <p:cNvSpPr txBox="1"/>
              <p:nvPr/>
            </p:nvSpPr>
            <p:spPr>
              <a:xfrm>
                <a:off x="778718" y="175388"/>
                <a:ext cx="9647928" cy="9413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5343" tIns="85343" rIns="85343" bIns="85343" numCol="1" anchor="t">
                <a:noAutofit/>
              </a:bodyPr>
              <a:lstStyle/>
              <a:p>
                <a:pPr lvl="1" marL="114300" indent="-114300" defTabSz="533400">
                  <a:lnSpc>
                    <a:spcPct val="90000"/>
                  </a:lnSpc>
                  <a:spcBef>
                    <a:spcPts val="200"/>
                  </a:spcBef>
                  <a:buClr>
                    <a:srgbClr val="000000"/>
                  </a:buClr>
                  <a:buSzPct val="100000"/>
                  <a:buFont typeface="Times Roman"/>
                  <a:buChar char="•"/>
                  <a:defRPr sz="1300"/>
                </a:pPr>
                <a:r>
                  <a:t>Calculate performance metrics such as accuracy, recall, precision, FPR, and specificity using the actual values and predicted labels of the training data.</a:t>
                </a:r>
              </a:p>
              <a:p>
                <a:pPr lvl="1" marL="114300" indent="-114300" defTabSz="533400">
                  <a:lnSpc>
                    <a:spcPct val="90000"/>
                  </a:lnSpc>
                  <a:spcBef>
                    <a:spcPts val="200"/>
                  </a:spcBef>
                  <a:buClr>
                    <a:srgbClr val="000000"/>
                  </a:buClr>
                  <a:buSzPct val="100000"/>
                  <a:buFont typeface="Times Roman"/>
                  <a:buChar char="•"/>
                  <a:defRPr sz="1300"/>
                </a:pPr>
                <a:r>
                  <a:t>Use the confusion matrix to derive these metrics.</a:t>
                </a:r>
              </a:p>
              <a:p>
                <a:pPr lvl="1" marL="114300" indent="-114300" defTabSz="533400">
                  <a:lnSpc>
                    <a:spcPct val="90000"/>
                  </a:lnSpc>
                  <a:spcBef>
                    <a:spcPts val="200"/>
                  </a:spcBef>
                  <a:buClr>
                    <a:srgbClr val="000000"/>
                  </a:buClr>
                  <a:buSzPct val="100000"/>
                  <a:buFont typeface="Times Roman"/>
                  <a:buChar char="•"/>
                  <a:defRPr sz="1300"/>
                </a:pPr>
                <a:r>
                  <a:t>Store the results in a dictionary or DataFrame.</a:t>
                </a:r>
              </a:p>
            </p:txBody>
          </p:sp>
        </p:grpSp>
        <p:grpSp>
          <p:nvGrpSpPr>
            <p:cNvPr id="455" name="Group"/>
            <p:cNvGrpSpPr/>
            <p:nvPr/>
          </p:nvGrpSpPr>
          <p:grpSpPr>
            <a:xfrm>
              <a:off x="560782" y="2169026"/>
              <a:ext cx="7850959" cy="377823"/>
              <a:chOff x="0" y="0"/>
              <a:chExt cx="7850957" cy="377822"/>
            </a:xfrm>
          </p:grpSpPr>
          <p:sp>
            <p:nvSpPr>
              <p:cNvPr id="453" name="Rounded Rectangle"/>
              <p:cNvSpPr/>
              <p:nvPr/>
            </p:nvSpPr>
            <p:spPr>
              <a:xfrm>
                <a:off x="0" y="0"/>
                <a:ext cx="7850958" cy="377823"/>
              </a:xfrm>
              <a:prstGeom prst="roundRect">
                <a:avLst>
                  <a:gd name="adj" fmla="val 16667"/>
                </a:avLst>
              </a:prstGeom>
              <a:gradFill flip="none" rotWithShape="1">
                <a:gsLst>
                  <a:gs pos="0">
                    <a:srgbClr val="FFFFFF"/>
                  </a:gs>
                  <a:gs pos="100000">
                    <a:srgbClr val="FFFFFF"/>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defTabSz="533400">
                  <a:lnSpc>
                    <a:spcPct val="90000"/>
                  </a:lnSpc>
                  <a:spcBef>
                    <a:spcPts val="500"/>
                  </a:spcBef>
                  <a:defRPr sz="1200">
                    <a:solidFill>
                      <a:srgbClr val="FFFFFF"/>
                    </a:solidFill>
                  </a:defRPr>
                </a:pPr>
              </a:p>
            </p:txBody>
          </p:sp>
          <p:sp>
            <p:nvSpPr>
              <p:cNvPr id="454" name="Performance Metrics Calculation for Training Data:"/>
              <p:cNvSpPr txBox="1"/>
              <p:nvPr/>
            </p:nvSpPr>
            <p:spPr>
              <a:xfrm>
                <a:off x="315191" y="60229"/>
                <a:ext cx="7220576" cy="2573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533400">
                  <a:lnSpc>
                    <a:spcPct val="90000"/>
                  </a:lnSpc>
                  <a:spcBef>
                    <a:spcPts val="500"/>
                  </a:spcBef>
                  <a:defRPr sz="1600"/>
                </a:lvl1pPr>
              </a:lstStyle>
              <a:p>
                <a:pPr/>
                <a:r>
                  <a:t>Performance Metrics Calculation for Training Data:</a:t>
                </a:r>
              </a:p>
            </p:txBody>
          </p:sp>
        </p:grpSp>
        <p:grpSp>
          <p:nvGrpSpPr>
            <p:cNvPr id="458" name="Group"/>
            <p:cNvGrpSpPr/>
            <p:nvPr/>
          </p:nvGrpSpPr>
          <p:grpSpPr>
            <a:xfrm>
              <a:off x="-1" y="3704507"/>
              <a:ext cx="11215656" cy="947100"/>
              <a:chOff x="0" y="0"/>
              <a:chExt cx="11215654" cy="947099"/>
            </a:xfrm>
          </p:grpSpPr>
          <p:sp>
            <p:nvSpPr>
              <p:cNvPr id="456" name="Rectangle"/>
              <p:cNvSpPr/>
              <p:nvPr/>
            </p:nvSpPr>
            <p:spPr>
              <a:xfrm>
                <a:off x="0" y="0"/>
                <a:ext cx="11215655" cy="927279"/>
              </a:xfrm>
              <a:prstGeom prst="rect">
                <a:avLst/>
              </a:prstGeom>
              <a:solidFill>
                <a:srgbClr val="F8D6CC">
                  <a:alpha val="90000"/>
                </a:srgbClr>
              </a:solidFill>
              <a:ln w="9525" cap="flat">
                <a:solidFill>
                  <a:schemeClr val="accent2"/>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t">
                <a:noAutofit/>
              </a:bodyPr>
              <a:lstStyle/>
              <a:p>
                <a:pPr defTabSz="533400">
                  <a:lnSpc>
                    <a:spcPct val="90000"/>
                  </a:lnSpc>
                  <a:spcBef>
                    <a:spcPts val="200"/>
                  </a:spcBef>
                  <a:defRPr sz="1200"/>
                </a:pPr>
              </a:p>
            </p:txBody>
          </p:sp>
          <p:sp>
            <p:nvSpPr>
              <p:cNvPr id="457" name="Calculate performance metrics for the test data using the actual values and predicted labels.…"/>
              <p:cNvSpPr txBox="1"/>
              <p:nvPr/>
            </p:nvSpPr>
            <p:spPr>
              <a:xfrm>
                <a:off x="779433" y="175549"/>
                <a:ext cx="9656788" cy="7715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5343" tIns="85343" rIns="85343" bIns="85343" numCol="1" anchor="t">
                <a:noAutofit/>
              </a:bodyPr>
              <a:lstStyle/>
              <a:p>
                <a:pPr lvl="1" marL="114300" indent="-114300" defTabSz="533400">
                  <a:lnSpc>
                    <a:spcPct val="90000"/>
                  </a:lnSpc>
                  <a:spcBef>
                    <a:spcPts val="200"/>
                  </a:spcBef>
                  <a:buClr>
                    <a:srgbClr val="000000"/>
                  </a:buClr>
                  <a:buSzPct val="100000"/>
                  <a:buFont typeface="Times Roman"/>
                  <a:buChar char="•"/>
                  <a:defRPr sz="1300"/>
                </a:pPr>
                <a:r>
                  <a:t>Calculate performance metrics for the test data using the actual values and predicted labels.</a:t>
                </a:r>
              </a:p>
              <a:p>
                <a:pPr lvl="1" marL="114300" indent="-114300" defTabSz="533400">
                  <a:lnSpc>
                    <a:spcPct val="90000"/>
                  </a:lnSpc>
                  <a:spcBef>
                    <a:spcPts val="200"/>
                  </a:spcBef>
                  <a:buClr>
                    <a:srgbClr val="000000"/>
                  </a:buClr>
                  <a:buSzPct val="100000"/>
                  <a:buFont typeface="Times Roman"/>
                  <a:buChar char="•"/>
                  <a:defRPr sz="1300"/>
                </a:pPr>
                <a:r>
                  <a:t>Use the confusion matrix to derive metrics such as accuracy, recall, precision, FPR, and specificity.</a:t>
                </a:r>
              </a:p>
              <a:p>
                <a:pPr lvl="1" marL="114300" indent="-114300" defTabSz="533400">
                  <a:lnSpc>
                    <a:spcPct val="90000"/>
                  </a:lnSpc>
                  <a:spcBef>
                    <a:spcPts val="200"/>
                  </a:spcBef>
                  <a:buClr>
                    <a:srgbClr val="000000"/>
                  </a:buClr>
                  <a:buSzPct val="100000"/>
                  <a:buFont typeface="Times Roman"/>
                  <a:buChar char="•"/>
                  <a:defRPr sz="1300"/>
                </a:pPr>
                <a:r>
                  <a:t>Store the results in a dictionary or DataFrame.</a:t>
                </a:r>
              </a:p>
            </p:txBody>
          </p:sp>
        </p:grpSp>
        <p:grpSp>
          <p:nvGrpSpPr>
            <p:cNvPr id="461" name="Group"/>
            <p:cNvGrpSpPr/>
            <p:nvPr/>
          </p:nvGrpSpPr>
          <p:grpSpPr>
            <a:xfrm>
              <a:off x="560782" y="3515595"/>
              <a:ext cx="7850959" cy="377824"/>
              <a:chOff x="0" y="0"/>
              <a:chExt cx="7850957" cy="377822"/>
            </a:xfrm>
          </p:grpSpPr>
          <p:sp>
            <p:nvSpPr>
              <p:cNvPr id="459" name="Rounded Rectangle"/>
              <p:cNvSpPr/>
              <p:nvPr/>
            </p:nvSpPr>
            <p:spPr>
              <a:xfrm>
                <a:off x="0" y="0"/>
                <a:ext cx="7850958" cy="377823"/>
              </a:xfrm>
              <a:prstGeom prst="roundRect">
                <a:avLst>
                  <a:gd name="adj" fmla="val 16667"/>
                </a:avLst>
              </a:prstGeom>
              <a:gradFill flip="none" rotWithShape="1">
                <a:gsLst>
                  <a:gs pos="0">
                    <a:srgbClr val="FFFFFF"/>
                  </a:gs>
                  <a:gs pos="100000">
                    <a:srgbClr val="FFFFFF"/>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defTabSz="533400">
                  <a:lnSpc>
                    <a:spcPct val="90000"/>
                  </a:lnSpc>
                  <a:spcBef>
                    <a:spcPts val="500"/>
                  </a:spcBef>
                  <a:defRPr sz="1200">
                    <a:solidFill>
                      <a:srgbClr val="FFFFFF"/>
                    </a:solidFill>
                  </a:defRPr>
                </a:pPr>
              </a:p>
            </p:txBody>
          </p:sp>
          <p:sp>
            <p:nvSpPr>
              <p:cNvPr id="460" name="Performance Metrics Calculation for Test Data:"/>
              <p:cNvSpPr txBox="1"/>
              <p:nvPr/>
            </p:nvSpPr>
            <p:spPr>
              <a:xfrm>
                <a:off x="315191" y="60229"/>
                <a:ext cx="7220576" cy="2573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533400">
                  <a:lnSpc>
                    <a:spcPct val="90000"/>
                  </a:lnSpc>
                  <a:spcBef>
                    <a:spcPts val="500"/>
                  </a:spcBef>
                  <a:defRPr sz="1600"/>
                </a:lvl1pPr>
              </a:lstStyle>
              <a:p>
                <a:pPr/>
                <a:r>
                  <a:t>Performance Metrics Calculation for Test Data:</a:t>
                </a:r>
              </a:p>
            </p:txBody>
          </p:sp>
        </p:grpSp>
      </p:grpSp>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4" name="Google Shape;230;p18"/>
          <p:cNvSpPr txBox="1"/>
          <p:nvPr>
            <p:ph type="title"/>
          </p:nvPr>
        </p:nvSpPr>
        <p:spPr>
          <a:xfrm>
            <a:off x="838200" y="365125"/>
            <a:ext cx="10515600" cy="1325563"/>
          </a:xfrm>
          <a:prstGeom prst="rect">
            <a:avLst/>
          </a:prstGeom>
        </p:spPr>
        <p:txBody>
          <a:bodyPr/>
          <a:lstStyle/>
          <a:p>
            <a:pPr>
              <a:defRPr sz="4000">
                <a:latin typeface="Humnst777 Lt BT Light"/>
                <a:ea typeface="Humnst777 Lt BT Light"/>
                <a:cs typeface="Humnst777 Lt BT Light"/>
                <a:sym typeface="Humnst777 Lt BT Light"/>
              </a:defRPr>
            </a:pPr>
            <a:r>
              <a:t>Receiver Operating Characteristic (ROC) Curve</a:t>
            </a:r>
            <a:br/>
          </a:p>
        </p:txBody>
      </p:sp>
      <p:grpSp>
        <p:nvGrpSpPr>
          <p:cNvPr id="477" name="Diagram 2"/>
          <p:cNvGrpSpPr/>
          <p:nvPr/>
        </p:nvGrpSpPr>
        <p:grpSpPr>
          <a:xfrm>
            <a:off x="838200" y="1641515"/>
            <a:ext cx="10515600" cy="4567521"/>
            <a:chOff x="0" y="0"/>
            <a:chExt cx="10515600" cy="4567519"/>
          </a:xfrm>
        </p:grpSpPr>
        <p:grpSp>
          <p:nvGrpSpPr>
            <p:cNvPr id="467" name="Group"/>
            <p:cNvGrpSpPr/>
            <p:nvPr/>
          </p:nvGrpSpPr>
          <p:grpSpPr>
            <a:xfrm>
              <a:off x="0" y="0"/>
              <a:ext cx="10515600" cy="444600"/>
              <a:chOff x="0" y="0"/>
              <a:chExt cx="10515600" cy="444599"/>
            </a:xfrm>
          </p:grpSpPr>
          <p:sp>
            <p:nvSpPr>
              <p:cNvPr id="465" name="Rounded Rectangle"/>
              <p:cNvSpPr/>
              <p:nvPr/>
            </p:nvSpPr>
            <p:spPr>
              <a:xfrm>
                <a:off x="0" y="0"/>
                <a:ext cx="10515600" cy="444600"/>
              </a:xfrm>
              <a:prstGeom prst="roundRect">
                <a:avLst>
                  <a:gd name="adj" fmla="val 16667"/>
                </a:avLst>
              </a:prstGeom>
              <a:solidFill>
                <a:schemeClr val="accent2"/>
              </a:solidFill>
              <a:ln w="38100" cap="flat">
                <a:solidFill>
                  <a:srgbClr val="FFFFFF"/>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defTabSz="844550">
                  <a:lnSpc>
                    <a:spcPct val="90000"/>
                  </a:lnSpc>
                  <a:spcBef>
                    <a:spcPts val="500"/>
                  </a:spcBef>
                  <a:defRPr sz="1900">
                    <a:solidFill>
                      <a:srgbClr val="FFFFFF"/>
                    </a:solidFill>
                  </a:defRPr>
                </a:pPr>
              </a:p>
            </p:txBody>
          </p:sp>
          <p:sp>
            <p:nvSpPr>
              <p:cNvPr id="466" name="Overview:"/>
              <p:cNvSpPr txBox="1"/>
              <p:nvPr/>
            </p:nvSpPr>
            <p:spPr>
              <a:xfrm>
                <a:off x="21704" y="3859"/>
                <a:ext cx="10472192" cy="436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2389" tIns="72389" rIns="72389" bIns="72389" numCol="1" anchor="ctr">
                <a:spAutoFit/>
              </a:bodyPr>
              <a:lstStyle>
                <a:lvl1pPr defTabSz="844550">
                  <a:lnSpc>
                    <a:spcPct val="90000"/>
                  </a:lnSpc>
                  <a:spcBef>
                    <a:spcPts val="700"/>
                  </a:spcBef>
                  <a:defRPr sz="1900">
                    <a:solidFill>
                      <a:srgbClr val="FFFFFF"/>
                    </a:solidFill>
                  </a:defRPr>
                </a:lvl1pPr>
              </a:lstStyle>
              <a:p>
                <a:pPr/>
                <a:r>
                  <a:t>Overview:</a:t>
                </a:r>
              </a:p>
            </p:txBody>
          </p:sp>
        </p:grpSp>
        <p:sp>
          <p:nvSpPr>
            <p:cNvPr id="468" name="ROC curve: Graphical representation of binary classification model performance.…"/>
            <p:cNvSpPr txBox="1"/>
            <p:nvPr/>
          </p:nvSpPr>
          <p:spPr>
            <a:xfrm>
              <a:off x="309740" y="444599"/>
              <a:ext cx="10094862" cy="1031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129" tIns="24129" rIns="24129" bIns="24129" numCol="1" anchor="t">
              <a:spAutoFit/>
            </a:bodyPr>
            <a:lstStyle/>
            <a:p>
              <a:pPr lvl="1" marL="114300" indent="-114300" defTabSz="666750">
                <a:lnSpc>
                  <a:spcPct val="90000"/>
                </a:lnSpc>
                <a:spcBef>
                  <a:spcPts val="300"/>
                </a:spcBef>
                <a:buClr>
                  <a:srgbClr val="000000"/>
                </a:buClr>
                <a:buSzPct val="100000"/>
                <a:buFont typeface="Times Roman"/>
                <a:buChar char="•"/>
                <a:defRPr sz="1500"/>
              </a:pPr>
              <a:r>
                <a:t>ROC curve: Graphical representation of binary classification model performance.</a:t>
              </a:r>
            </a:p>
            <a:p>
              <a:pPr lvl="1" marL="114300" indent="-114300" defTabSz="666750">
                <a:lnSpc>
                  <a:spcPct val="90000"/>
                </a:lnSpc>
                <a:spcBef>
                  <a:spcPts val="300"/>
                </a:spcBef>
                <a:buClr>
                  <a:srgbClr val="000000"/>
                </a:buClr>
                <a:buSzPct val="100000"/>
                <a:buFont typeface="Times Roman"/>
                <a:buChar char="•"/>
                <a:defRPr sz="1500"/>
              </a:pPr>
              <a:r>
                <a:t>Illustrates trade-off between true positive rate (sensitivity) and false positive rate.</a:t>
              </a:r>
            </a:p>
            <a:p>
              <a:pPr lvl="1" marL="114300" indent="-114300" defTabSz="666750">
                <a:lnSpc>
                  <a:spcPct val="90000"/>
                </a:lnSpc>
                <a:spcBef>
                  <a:spcPts val="300"/>
                </a:spcBef>
                <a:buClr>
                  <a:srgbClr val="000000"/>
                </a:buClr>
                <a:buSzPct val="100000"/>
                <a:buFont typeface="Times Roman"/>
                <a:buChar char="•"/>
                <a:defRPr sz="1500"/>
              </a:pPr>
              <a:r>
                <a:t>Allows comparison of thresholds and overall measure of model's performance.</a:t>
              </a:r>
            </a:p>
            <a:p>
              <a:pPr lvl="1" marL="114300" indent="-114300" defTabSz="666750">
                <a:lnSpc>
                  <a:spcPct val="90000"/>
                </a:lnSpc>
                <a:spcBef>
                  <a:spcPts val="300"/>
                </a:spcBef>
                <a:buClr>
                  <a:srgbClr val="000000"/>
                </a:buClr>
                <a:buSzPct val="100000"/>
                <a:buFont typeface="Times Roman"/>
                <a:buChar char="•"/>
                <a:defRPr sz="1500"/>
              </a:pPr>
              <a:r>
                <a:t>AUC score: Area under the ROC curve.</a:t>
              </a:r>
            </a:p>
          </p:txBody>
        </p:sp>
        <p:grpSp>
          <p:nvGrpSpPr>
            <p:cNvPr id="471" name="Group"/>
            <p:cNvGrpSpPr/>
            <p:nvPr/>
          </p:nvGrpSpPr>
          <p:grpSpPr>
            <a:xfrm>
              <a:off x="0" y="1427850"/>
              <a:ext cx="10515600" cy="444601"/>
              <a:chOff x="0" y="0"/>
              <a:chExt cx="10515600" cy="444599"/>
            </a:xfrm>
          </p:grpSpPr>
          <p:sp>
            <p:nvSpPr>
              <p:cNvPr id="469" name="Rounded Rectangle"/>
              <p:cNvSpPr/>
              <p:nvPr/>
            </p:nvSpPr>
            <p:spPr>
              <a:xfrm>
                <a:off x="0" y="0"/>
                <a:ext cx="10515600" cy="444600"/>
              </a:xfrm>
              <a:prstGeom prst="roundRect">
                <a:avLst>
                  <a:gd name="adj" fmla="val 16667"/>
                </a:avLst>
              </a:prstGeom>
              <a:solidFill>
                <a:schemeClr val="accent3"/>
              </a:solidFill>
              <a:ln w="38100" cap="flat">
                <a:solidFill>
                  <a:srgbClr val="FFFFFF"/>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defTabSz="844550">
                  <a:lnSpc>
                    <a:spcPct val="90000"/>
                  </a:lnSpc>
                  <a:spcBef>
                    <a:spcPts val="500"/>
                  </a:spcBef>
                  <a:defRPr sz="1900">
                    <a:solidFill>
                      <a:srgbClr val="FFFFFF"/>
                    </a:solidFill>
                  </a:defRPr>
                </a:pPr>
              </a:p>
            </p:txBody>
          </p:sp>
          <p:sp>
            <p:nvSpPr>
              <p:cNvPr id="470" name="Function : draw_roc_plotly(actual, probs)"/>
              <p:cNvSpPr txBox="1"/>
              <p:nvPr/>
            </p:nvSpPr>
            <p:spPr>
              <a:xfrm>
                <a:off x="21704" y="3860"/>
                <a:ext cx="10472192" cy="4368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2389" tIns="72389" rIns="72389" bIns="72389" numCol="1" anchor="ctr">
                <a:spAutoFit/>
              </a:bodyPr>
              <a:lstStyle>
                <a:lvl1pPr defTabSz="844550">
                  <a:lnSpc>
                    <a:spcPct val="90000"/>
                  </a:lnSpc>
                  <a:spcBef>
                    <a:spcPts val="700"/>
                  </a:spcBef>
                  <a:defRPr sz="1900">
                    <a:solidFill>
                      <a:srgbClr val="FFFFFF"/>
                    </a:solidFill>
                  </a:defRPr>
                </a:lvl1pPr>
              </a:lstStyle>
              <a:p>
                <a:pPr/>
                <a:r>
                  <a:t>Function : draw_roc_plotly(actual, probs)</a:t>
                </a:r>
              </a:p>
            </p:txBody>
          </p:sp>
        </p:grpSp>
        <p:sp>
          <p:nvSpPr>
            <p:cNvPr id="472" name="Calculate FPR, TPR, and AUC score using roc_curve and roc_auc_score functions.…"/>
            <p:cNvSpPr txBox="1"/>
            <p:nvPr/>
          </p:nvSpPr>
          <p:spPr>
            <a:xfrm>
              <a:off x="309740" y="1872449"/>
              <a:ext cx="10094862" cy="1282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129" tIns="24129" rIns="24129" bIns="24129" numCol="1" anchor="t">
              <a:spAutoFit/>
            </a:bodyPr>
            <a:lstStyle/>
            <a:p>
              <a:pPr lvl="1" marL="114300" indent="-114300" defTabSz="666750">
                <a:lnSpc>
                  <a:spcPct val="90000"/>
                </a:lnSpc>
                <a:spcBef>
                  <a:spcPts val="300"/>
                </a:spcBef>
                <a:buClr>
                  <a:srgbClr val="000000"/>
                </a:buClr>
                <a:buSzPct val="100000"/>
                <a:buFont typeface="Times Roman"/>
                <a:buChar char="•"/>
                <a:defRPr sz="1500"/>
              </a:pPr>
              <a:r>
                <a:t>Calculate FPR, TPR, and AUC score using roc_curve and roc_auc_score functions.</a:t>
              </a:r>
            </a:p>
            <a:p>
              <a:pPr lvl="1" marL="114300" indent="-114300" defTabSz="666750">
                <a:lnSpc>
                  <a:spcPct val="90000"/>
                </a:lnSpc>
                <a:spcBef>
                  <a:spcPts val="300"/>
                </a:spcBef>
                <a:buClr>
                  <a:srgbClr val="000000"/>
                </a:buClr>
                <a:buSzPct val="100000"/>
                <a:buFont typeface="Times Roman"/>
                <a:buChar char="•"/>
                <a:defRPr sz="1500"/>
              </a:pPr>
              <a:r>
                <a:t>Create a scatter plot using Plotly library.</a:t>
              </a:r>
            </a:p>
            <a:p>
              <a:pPr lvl="1" marL="114300" indent="-114300" defTabSz="666750">
                <a:lnSpc>
                  <a:spcPct val="90000"/>
                </a:lnSpc>
                <a:spcBef>
                  <a:spcPts val="300"/>
                </a:spcBef>
                <a:buClr>
                  <a:srgbClr val="000000"/>
                </a:buClr>
                <a:buSzPct val="100000"/>
                <a:buFont typeface="Times Roman"/>
                <a:buChar char="•"/>
                <a:defRPr sz="1500"/>
              </a:pPr>
              <a:r>
                <a:t>Plot the ROC curve with AUC score and a dashed line representing random classification.</a:t>
              </a:r>
            </a:p>
            <a:p>
              <a:pPr lvl="1" marL="114300" indent="-114300" defTabSz="666750">
                <a:lnSpc>
                  <a:spcPct val="90000"/>
                </a:lnSpc>
                <a:spcBef>
                  <a:spcPts val="300"/>
                </a:spcBef>
                <a:buClr>
                  <a:srgbClr val="000000"/>
                </a:buClr>
                <a:buSzPct val="100000"/>
                <a:buFont typeface="Times Roman"/>
                <a:buChar char="•"/>
                <a:defRPr sz="1500"/>
              </a:pPr>
              <a:r>
                <a:t>Customize layout with title and axis labels.</a:t>
              </a:r>
            </a:p>
            <a:p>
              <a:pPr lvl="1" marL="114300" indent="-114300" defTabSz="666750">
                <a:lnSpc>
                  <a:spcPct val="90000"/>
                </a:lnSpc>
                <a:spcBef>
                  <a:spcPts val="300"/>
                </a:spcBef>
                <a:buClr>
                  <a:srgbClr val="000000"/>
                </a:buClr>
                <a:buSzPct val="100000"/>
                <a:buFont typeface="Times Roman"/>
                <a:buChar char="•"/>
                <a:defRPr sz="1500"/>
              </a:pPr>
              <a:r>
                <a:t>Display the plot.</a:t>
              </a:r>
            </a:p>
          </p:txBody>
        </p:sp>
        <p:grpSp>
          <p:nvGrpSpPr>
            <p:cNvPr id="475" name="Group"/>
            <p:cNvGrpSpPr/>
            <p:nvPr/>
          </p:nvGrpSpPr>
          <p:grpSpPr>
            <a:xfrm>
              <a:off x="0" y="3091679"/>
              <a:ext cx="10515600" cy="444601"/>
              <a:chOff x="0" y="0"/>
              <a:chExt cx="10515600" cy="444599"/>
            </a:xfrm>
          </p:grpSpPr>
          <p:sp>
            <p:nvSpPr>
              <p:cNvPr id="473" name="Rounded Rectangle"/>
              <p:cNvSpPr/>
              <p:nvPr/>
            </p:nvSpPr>
            <p:spPr>
              <a:xfrm>
                <a:off x="0" y="0"/>
                <a:ext cx="10515600" cy="444600"/>
              </a:xfrm>
              <a:prstGeom prst="roundRect">
                <a:avLst>
                  <a:gd name="adj" fmla="val 16667"/>
                </a:avLst>
              </a:prstGeom>
              <a:solidFill>
                <a:schemeClr val="accent4"/>
              </a:solidFill>
              <a:ln w="38100" cap="flat">
                <a:solidFill>
                  <a:srgbClr val="FFFFFF"/>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defTabSz="844550">
                  <a:lnSpc>
                    <a:spcPct val="90000"/>
                  </a:lnSpc>
                  <a:spcBef>
                    <a:spcPts val="500"/>
                  </a:spcBef>
                  <a:defRPr sz="1900">
                    <a:solidFill>
                      <a:srgbClr val="FFFFFF"/>
                    </a:solidFill>
                  </a:defRPr>
                </a:pPr>
              </a:p>
            </p:txBody>
          </p:sp>
          <p:sp>
            <p:nvSpPr>
              <p:cNvPr id="474" name="Importance of ROC Curve:"/>
              <p:cNvSpPr txBox="1"/>
              <p:nvPr/>
            </p:nvSpPr>
            <p:spPr>
              <a:xfrm>
                <a:off x="21704" y="3860"/>
                <a:ext cx="10472192" cy="436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2389" tIns="72389" rIns="72389" bIns="72389" numCol="1" anchor="ctr">
                <a:spAutoFit/>
              </a:bodyPr>
              <a:lstStyle>
                <a:lvl1pPr defTabSz="844550">
                  <a:lnSpc>
                    <a:spcPct val="90000"/>
                  </a:lnSpc>
                  <a:spcBef>
                    <a:spcPts val="700"/>
                  </a:spcBef>
                  <a:defRPr sz="1900">
                    <a:solidFill>
                      <a:srgbClr val="FFFFFF"/>
                    </a:solidFill>
                  </a:defRPr>
                </a:lvl1pPr>
              </a:lstStyle>
              <a:p>
                <a:pPr/>
                <a:r>
                  <a:t>Importance of ROC Curve:</a:t>
                </a:r>
              </a:p>
            </p:txBody>
          </p:sp>
        </p:grpSp>
        <p:sp>
          <p:nvSpPr>
            <p:cNvPr id="476" name="Visualization of model's discrimination power.…"/>
            <p:cNvSpPr txBox="1"/>
            <p:nvPr/>
          </p:nvSpPr>
          <p:spPr>
            <a:xfrm>
              <a:off x="309740" y="3536279"/>
              <a:ext cx="10094862" cy="1031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129" tIns="24129" rIns="24129" bIns="24129" numCol="1" anchor="t">
              <a:spAutoFit/>
            </a:bodyPr>
            <a:lstStyle/>
            <a:p>
              <a:pPr lvl="1" marL="114300" indent="-114300" defTabSz="666750">
                <a:lnSpc>
                  <a:spcPct val="90000"/>
                </a:lnSpc>
                <a:spcBef>
                  <a:spcPts val="300"/>
                </a:spcBef>
                <a:buClr>
                  <a:srgbClr val="000000"/>
                </a:buClr>
                <a:buSzPct val="100000"/>
                <a:buFont typeface="Times Roman"/>
                <a:buChar char="•"/>
                <a:defRPr sz="1500"/>
              </a:pPr>
              <a:r>
                <a:t>Visualization of model's discrimination power.</a:t>
              </a:r>
            </a:p>
            <a:p>
              <a:pPr lvl="1" marL="114300" indent="-114300" defTabSz="666750">
                <a:lnSpc>
                  <a:spcPct val="90000"/>
                </a:lnSpc>
                <a:spcBef>
                  <a:spcPts val="300"/>
                </a:spcBef>
                <a:buClr>
                  <a:srgbClr val="000000"/>
                </a:buClr>
                <a:buSzPct val="100000"/>
                <a:buFont typeface="Times Roman"/>
                <a:buChar char="•"/>
                <a:defRPr sz="1500"/>
              </a:pPr>
              <a:r>
                <a:t>Helps determine optimal classification threshold.</a:t>
              </a:r>
            </a:p>
            <a:p>
              <a:pPr lvl="1" marL="114300" indent="-114300" defTabSz="666750">
                <a:lnSpc>
                  <a:spcPct val="90000"/>
                </a:lnSpc>
                <a:spcBef>
                  <a:spcPts val="300"/>
                </a:spcBef>
                <a:buClr>
                  <a:srgbClr val="000000"/>
                </a:buClr>
                <a:buSzPct val="100000"/>
                <a:buFont typeface="Times Roman"/>
                <a:buChar char="•"/>
                <a:defRPr sz="1500"/>
              </a:pPr>
              <a:r>
                <a:t>Compares models or algorithms based on their performance.</a:t>
              </a:r>
            </a:p>
            <a:p>
              <a:pPr lvl="1" marL="114300" indent="-114300" defTabSz="666750">
                <a:lnSpc>
                  <a:spcPct val="90000"/>
                </a:lnSpc>
                <a:spcBef>
                  <a:spcPts val="300"/>
                </a:spcBef>
                <a:buClr>
                  <a:srgbClr val="000000"/>
                </a:buClr>
                <a:buSzPct val="100000"/>
                <a:buFont typeface="Times Roman"/>
                <a:buChar char="•"/>
                <a:defRPr sz="1500"/>
              </a:pPr>
              <a:r>
                <a:t>Provides a single metric (AUC) for model evaluation.</a:t>
              </a:r>
            </a:p>
          </p:txBody>
        </p:sp>
      </p:grpSp>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9" name="Google Shape;236;p19"/>
          <p:cNvSpPr txBox="1"/>
          <p:nvPr/>
        </p:nvSpPr>
        <p:spPr>
          <a:xfrm>
            <a:off x="4502940" y="1809665"/>
            <a:ext cx="3186120" cy="548601"/>
          </a:xfrm>
          <a:prstGeom prst="rect">
            <a:avLst/>
          </a:prstGeom>
          <a:ln w="12700">
            <a:miter lim="400000"/>
          </a:ln>
          <a:effectLst>
            <a:outerShdw sx="100000" sy="100000" kx="0" ky="0" algn="b" rotWithShape="0" blurRad="381000" dist="114300" dir="0">
              <a:srgbClr val="000000">
                <a:alpha val="75000"/>
              </a:srgbClr>
            </a:outerShdw>
          </a:effectLst>
          <a:extLst>
            <a:ext uri="{C572A759-6A51-4108-AA02-DFA0A04FC94B}">
              <ma14:wrappingTextBoxFlag xmlns:ma14="http://schemas.microsoft.com/office/mac/drawingml/2011/main" val="1"/>
            </a:ext>
          </a:extLst>
        </p:spPr>
        <p:txBody>
          <a:bodyPr lIns="45699" tIns="45699" rIns="45699" bIns="45699">
            <a:spAutoFit/>
          </a:bodyPr>
          <a:lstStyle>
            <a:lvl1pPr>
              <a:defRPr sz="2500">
                <a:latin typeface="Arial Black"/>
                <a:ea typeface="Arial Black"/>
                <a:cs typeface="Arial Black"/>
                <a:sym typeface="Arial Black"/>
              </a:defRPr>
            </a:lvl1pPr>
          </a:lstStyle>
          <a:p>
            <a:pPr/>
            <a:r>
              <a:t>Random Forests</a:t>
            </a:r>
          </a:p>
        </p:txBody>
      </p:sp>
      <p:sp>
        <p:nvSpPr>
          <p:cNvPr id="480" name="Google Shape;237;p19"/>
          <p:cNvSpPr txBox="1"/>
          <p:nvPr/>
        </p:nvSpPr>
        <p:spPr>
          <a:xfrm>
            <a:off x="4808460" y="4705557"/>
            <a:ext cx="3034721" cy="548601"/>
          </a:xfrm>
          <a:prstGeom prst="rect">
            <a:avLst/>
          </a:prstGeom>
          <a:ln w="12700">
            <a:miter lim="400000"/>
          </a:ln>
          <a:effectLst>
            <a:outerShdw sx="100000" sy="100000" kx="0" ky="0" algn="b" rotWithShape="0" blurRad="381000" dist="114300" dir="0">
              <a:srgbClr val="000000">
                <a:alpha val="75000"/>
              </a:srgbClr>
            </a:outerShdw>
          </a:effectLst>
          <a:extLst>
            <a:ext uri="{C572A759-6A51-4108-AA02-DFA0A04FC94B}">
              <ma14:wrappingTextBoxFlag xmlns:ma14="http://schemas.microsoft.com/office/mac/drawingml/2011/main" val="1"/>
            </a:ext>
          </a:extLst>
        </p:spPr>
        <p:txBody>
          <a:bodyPr lIns="45699" tIns="45699" rIns="45699" bIns="45699">
            <a:spAutoFit/>
          </a:bodyPr>
          <a:lstStyle>
            <a:lvl1pPr>
              <a:defRPr sz="2500">
                <a:latin typeface="Arial Black"/>
                <a:ea typeface="Arial Black"/>
                <a:cs typeface="Arial Black"/>
                <a:sym typeface="Arial Black"/>
              </a:defRPr>
            </a:lvl1pPr>
          </a:lstStyle>
          <a:p>
            <a:pPr/>
            <a:r>
              <a:t>Decision Trees</a:t>
            </a:r>
          </a:p>
        </p:txBody>
      </p:sp>
      <p:pic>
        <p:nvPicPr>
          <p:cNvPr id="481" name="Google Shape;238;p19" descr="Google Shape;238;p19"/>
          <p:cNvPicPr>
            <a:picLocks noChangeAspect="1"/>
          </p:cNvPicPr>
          <p:nvPr/>
        </p:nvPicPr>
        <p:blipFill>
          <a:blip r:embed="rId2">
            <a:extLst/>
          </a:blip>
          <a:stretch>
            <a:fillRect/>
          </a:stretch>
        </p:blipFill>
        <p:spPr>
          <a:xfrm>
            <a:off x="901422" y="847871"/>
            <a:ext cx="3241332" cy="2778285"/>
          </a:xfrm>
          <a:prstGeom prst="rect">
            <a:avLst/>
          </a:prstGeom>
          <a:ln w="12700">
            <a:miter lim="400000"/>
          </a:ln>
          <a:effectLst>
            <a:outerShdw sx="100000" sy="100000" kx="0" ky="0" algn="b" rotWithShape="0" blurRad="152400" dist="250190" dir="8460000">
              <a:srgbClr val="000000">
                <a:alpha val="28000"/>
              </a:srgbClr>
            </a:outerShdw>
          </a:effectLst>
        </p:spPr>
      </p:pic>
      <p:pic>
        <p:nvPicPr>
          <p:cNvPr id="482" name="Google Shape;239;p19" descr="Google Shape;239;p19"/>
          <p:cNvPicPr>
            <a:picLocks noChangeAspect="1"/>
          </p:cNvPicPr>
          <p:nvPr/>
        </p:nvPicPr>
        <p:blipFill>
          <a:blip r:embed="rId3">
            <a:extLst/>
          </a:blip>
          <a:stretch>
            <a:fillRect/>
          </a:stretch>
        </p:blipFill>
        <p:spPr>
          <a:xfrm>
            <a:off x="8536493" y="694823"/>
            <a:ext cx="3241332" cy="2778285"/>
          </a:xfrm>
          <a:prstGeom prst="rect">
            <a:avLst/>
          </a:prstGeom>
          <a:ln w="12700">
            <a:miter lim="400000"/>
          </a:ln>
          <a:effectLst>
            <a:outerShdw sx="100000" sy="100000" kx="0" ky="0" algn="b" rotWithShape="0" blurRad="152400" dist="250190" dir="8460000">
              <a:srgbClr val="000000">
                <a:alpha val="28000"/>
              </a:srgbClr>
            </a:outerShdw>
          </a:effectLst>
        </p:spPr>
      </p:pic>
      <p:pic>
        <p:nvPicPr>
          <p:cNvPr id="483" name="Google Shape;240;p19" descr="Google Shape;240;p19"/>
          <p:cNvPicPr>
            <a:picLocks noChangeAspect="1"/>
          </p:cNvPicPr>
          <p:nvPr/>
        </p:nvPicPr>
        <p:blipFill>
          <a:blip r:embed="rId4">
            <a:extLst/>
          </a:blip>
          <a:stretch>
            <a:fillRect/>
          </a:stretch>
        </p:blipFill>
        <p:spPr>
          <a:xfrm>
            <a:off x="929028" y="3871885"/>
            <a:ext cx="3186120" cy="2730961"/>
          </a:xfrm>
          <a:prstGeom prst="rect">
            <a:avLst/>
          </a:prstGeom>
          <a:ln w="12700">
            <a:miter lim="400000"/>
          </a:ln>
          <a:effectLst>
            <a:outerShdw sx="100000" sy="100000" kx="0" ky="0" algn="b" rotWithShape="0" blurRad="152400" dist="250190" dir="8460000">
              <a:srgbClr val="000000">
                <a:alpha val="28000"/>
              </a:srgbClr>
            </a:outerShdw>
          </a:effectLst>
        </p:spPr>
      </p:pic>
      <p:pic>
        <p:nvPicPr>
          <p:cNvPr id="484" name="Google Shape;241;p19" descr="Google Shape;241;p19"/>
          <p:cNvPicPr>
            <a:picLocks noChangeAspect="1"/>
          </p:cNvPicPr>
          <p:nvPr/>
        </p:nvPicPr>
        <p:blipFill>
          <a:blip r:embed="rId5">
            <a:extLst/>
          </a:blip>
          <a:stretch>
            <a:fillRect/>
          </a:stretch>
        </p:blipFill>
        <p:spPr>
          <a:xfrm>
            <a:off x="8536493" y="3848223"/>
            <a:ext cx="3241332" cy="2778285"/>
          </a:xfrm>
          <a:prstGeom prst="rect">
            <a:avLst/>
          </a:prstGeom>
          <a:ln w="12700">
            <a:miter lim="400000"/>
          </a:ln>
          <a:effectLst>
            <a:outerShdw sx="100000" sy="100000" kx="0" ky="0" algn="b" rotWithShape="0" blurRad="152400" dist="250190" dir="8460000">
              <a:srgbClr val="000000">
                <a:alpha val="28000"/>
              </a:srgbClr>
            </a:outerShdw>
          </a:effectLst>
        </p:spPr>
      </p:pic>
      <p:sp>
        <p:nvSpPr>
          <p:cNvPr id="485" name="Google Shape;242;p19"/>
          <p:cNvSpPr txBox="1"/>
          <p:nvPr/>
        </p:nvSpPr>
        <p:spPr>
          <a:xfrm>
            <a:off x="951389" y="369201"/>
            <a:ext cx="2804486" cy="4470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sz="2000">
                <a:latin typeface="Arial Black"/>
                <a:ea typeface="Arial Black"/>
                <a:cs typeface="Arial Black"/>
                <a:sym typeface="Arial Black"/>
              </a:defRPr>
            </a:lvl1pPr>
          </a:lstStyle>
          <a:p>
            <a:pPr/>
            <a:r>
              <a:t>Train predicted</a:t>
            </a:r>
          </a:p>
        </p:txBody>
      </p:sp>
      <p:sp>
        <p:nvSpPr>
          <p:cNvPr id="486" name="Google Shape;243;p19"/>
          <p:cNvSpPr txBox="1"/>
          <p:nvPr/>
        </p:nvSpPr>
        <p:spPr>
          <a:xfrm>
            <a:off x="9112887" y="369201"/>
            <a:ext cx="2654638" cy="4470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sz="2000">
                <a:latin typeface="Arial Black"/>
                <a:ea typeface="Arial Black"/>
                <a:cs typeface="Arial Black"/>
                <a:sym typeface="Arial Black"/>
              </a:defRPr>
            </a:lvl1pPr>
          </a:lstStyle>
          <a:p>
            <a:pPr/>
            <a:r>
              <a:t>Test predicted</a:t>
            </a:r>
          </a:p>
        </p:txBody>
      </p:sp>
      <p:sp>
        <p:nvSpPr>
          <p:cNvPr id="487" name="Line"/>
          <p:cNvSpPr/>
          <p:nvPr/>
        </p:nvSpPr>
        <p:spPr>
          <a:xfrm>
            <a:off x="3685945" y="2120510"/>
            <a:ext cx="4476056" cy="421601"/>
          </a:xfrm>
          <a:prstGeom prst="leftRightArrow">
            <a:avLst>
              <a:gd name="adj1" fmla="val 0"/>
              <a:gd name="adj2" fmla="val 170148"/>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p:spPr>
        <p:txBody>
          <a:bodyPr lIns="45719" rIns="45719" anchor="ctr"/>
          <a:lstStyle/>
          <a:p>
            <a:pPr/>
          </a:p>
        </p:txBody>
      </p:sp>
      <p:sp>
        <p:nvSpPr>
          <p:cNvPr id="488" name="Line"/>
          <p:cNvSpPr/>
          <p:nvPr/>
        </p:nvSpPr>
        <p:spPr>
          <a:xfrm>
            <a:off x="3908177" y="5026565"/>
            <a:ext cx="4375646" cy="421601"/>
          </a:xfrm>
          <a:prstGeom prst="leftRightArrow">
            <a:avLst>
              <a:gd name="adj1" fmla="val 0"/>
              <a:gd name="adj2" fmla="val 170148"/>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p:spPr>
        <p:txBody>
          <a:bodyPr lIns="45719" rIns="45719" anchor="ctr"/>
          <a:lstStyle/>
          <a:p>
            <a:pPr/>
          </a:p>
        </p:txBody>
      </p:sp>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0" name="Google Shape;248;p20"/>
          <p:cNvSpPr txBox="1"/>
          <p:nvPr>
            <p:ph type="title"/>
          </p:nvPr>
        </p:nvSpPr>
        <p:spPr>
          <a:xfrm>
            <a:off x="1047333" y="490605"/>
            <a:ext cx="10515601" cy="1325564"/>
          </a:xfrm>
          <a:prstGeom prst="rect">
            <a:avLst/>
          </a:prstGeom>
        </p:spPr>
        <p:txBody>
          <a:bodyPr/>
          <a:lstStyle/>
          <a:p>
            <a:pPr defTabSz="896111">
              <a:defRPr sz="4312">
                <a:latin typeface="Humnst777 Lt BT Light"/>
                <a:ea typeface="Humnst777 Lt BT Light"/>
                <a:cs typeface="Humnst777 Lt BT Light"/>
                <a:sym typeface="Humnst777 Lt BT Light"/>
              </a:defRPr>
            </a:pPr>
            <a:r>
              <a:t>Analysis of Probability Thresholds</a:t>
            </a:r>
            <a:br/>
          </a:p>
        </p:txBody>
      </p:sp>
      <p:grpSp>
        <p:nvGrpSpPr>
          <p:cNvPr id="551" name="Diagram 4"/>
          <p:cNvGrpSpPr/>
          <p:nvPr/>
        </p:nvGrpSpPr>
        <p:grpSpPr>
          <a:xfrm>
            <a:off x="1144004" y="1458110"/>
            <a:ext cx="9844721" cy="5169442"/>
            <a:chOff x="0" y="0"/>
            <a:chExt cx="9844719" cy="5169440"/>
          </a:xfrm>
        </p:grpSpPr>
        <p:grpSp>
          <p:nvGrpSpPr>
            <p:cNvPr id="493" name="Group"/>
            <p:cNvGrpSpPr/>
            <p:nvPr/>
          </p:nvGrpSpPr>
          <p:grpSpPr>
            <a:xfrm>
              <a:off x="0" y="0"/>
              <a:ext cx="2242655" cy="928185"/>
              <a:chOff x="0" y="0"/>
              <a:chExt cx="2242654" cy="928184"/>
            </a:xfrm>
          </p:grpSpPr>
          <p:sp>
            <p:nvSpPr>
              <p:cNvPr id="491" name="Chevron"/>
              <p:cNvSpPr/>
              <p:nvPr/>
            </p:nvSpPr>
            <p:spPr>
              <a:xfrm>
                <a:off x="0" y="0"/>
                <a:ext cx="2242655" cy="928185"/>
              </a:xfrm>
              <a:prstGeom prst="chevron">
                <a:avLst>
                  <a:gd name="adj" fmla="val 50000"/>
                </a:avLst>
              </a:prstGeom>
              <a:gradFill flip="none" rotWithShape="1">
                <a:gsLst>
                  <a:gs pos="0">
                    <a:srgbClr val="499CE7"/>
                  </a:gs>
                  <a:gs pos="100000">
                    <a:schemeClr val="accent5">
                      <a:hueOff val="329330"/>
                      <a:satOff val="40776"/>
                      <a:lumOff val="24655"/>
                    </a:schemeClr>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defTabSz="533400">
                  <a:lnSpc>
                    <a:spcPct val="90000"/>
                  </a:lnSpc>
                  <a:spcBef>
                    <a:spcPts val="500"/>
                  </a:spcBef>
                  <a:defRPr sz="1200"/>
                </a:pPr>
              </a:p>
            </p:txBody>
          </p:sp>
          <p:sp>
            <p:nvSpPr>
              <p:cNvPr id="492" name="Mapping Predicted Probabilities to Binary Predictions:"/>
              <p:cNvSpPr txBox="1"/>
              <p:nvPr/>
            </p:nvSpPr>
            <p:spPr>
              <a:xfrm>
                <a:off x="479331" y="215172"/>
                <a:ext cx="1299231"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533400">
                  <a:lnSpc>
                    <a:spcPct val="90000"/>
                  </a:lnSpc>
                  <a:spcBef>
                    <a:spcPts val="500"/>
                  </a:spcBef>
                  <a:defRPr sz="1200"/>
                </a:lvl1pPr>
              </a:lstStyle>
              <a:p>
                <a:pPr/>
                <a:r>
                  <a:t>Mapping Predicted Probabilities to Binary Predictions:</a:t>
                </a:r>
              </a:p>
            </p:txBody>
          </p:sp>
        </p:grpSp>
        <p:grpSp>
          <p:nvGrpSpPr>
            <p:cNvPr id="496" name="Group"/>
            <p:cNvGrpSpPr/>
            <p:nvPr/>
          </p:nvGrpSpPr>
          <p:grpSpPr>
            <a:xfrm>
              <a:off x="1975061" y="122397"/>
              <a:ext cx="2309691" cy="683391"/>
              <a:chOff x="0" y="0"/>
              <a:chExt cx="2309690" cy="683390"/>
            </a:xfrm>
          </p:grpSpPr>
          <p:sp>
            <p:nvSpPr>
              <p:cNvPr id="494" name="Chevron"/>
              <p:cNvSpPr/>
              <p:nvPr/>
            </p:nvSpPr>
            <p:spPr>
              <a:xfrm>
                <a:off x="0" y="0"/>
                <a:ext cx="2309691" cy="683391"/>
              </a:xfrm>
              <a:prstGeom prst="chevron">
                <a:avLst>
                  <a:gd name="adj" fmla="val 50000"/>
                </a:avLst>
              </a:prstGeom>
              <a:solidFill>
                <a:srgbClr val="D0DEEF">
                  <a:alpha val="90000"/>
                </a:srgbClr>
              </a:solidFill>
              <a:ln w="9525" cap="flat">
                <a:solidFill>
                  <a:srgbClr val="D0DEEF">
                    <a:alpha val="90000"/>
                  </a:srgbClr>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defTabSz="533400">
                  <a:lnSpc>
                    <a:spcPct val="90000"/>
                  </a:lnSpc>
                  <a:spcBef>
                    <a:spcPts val="500"/>
                  </a:spcBef>
                  <a:defRPr sz="1200"/>
                </a:pPr>
              </a:p>
            </p:txBody>
          </p:sp>
          <p:sp>
            <p:nvSpPr>
              <p:cNvPr id="495" name="Created columns for different probability cutoffs ranging from 0.0 to 0.9."/>
              <p:cNvSpPr txBox="1"/>
              <p:nvPr/>
            </p:nvSpPr>
            <p:spPr>
              <a:xfrm>
                <a:off x="356935" y="12765"/>
                <a:ext cx="1611061" cy="6578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533400">
                  <a:lnSpc>
                    <a:spcPct val="90000"/>
                  </a:lnSpc>
                  <a:spcBef>
                    <a:spcPts val="500"/>
                  </a:spcBef>
                  <a:defRPr sz="1200"/>
                </a:lvl1pPr>
              </a:lstStyle>
              <a:p>
                <a:pPr/>
                <a:r>
                  <a:t>Created columns for different probability cutoffs ranging from 0.0 to 0.9.</a:t>
                </a:r>
              </a:p>
            </p:txBody>
          </p:sp>
        </p:grpSp>
        <p:grpSp>
          <p:nvGrpSpPr>
            <p:cNvPr id="499" name="Group"/>
            <p:cNvGrpSpPr/>
            <p:nvPr/>
          </p:nvGrpSpPr>
          <p:grpSpPr>
            <a:xfrm>
              <a:off x="4045565" y="122397"/>
              <a:ext cx="2470271" cy="683391"/>
              <a:chOff x="0" y="0"/>
              <a:chExt cx="2470269" cy="683390"/>
            </a:xfrm>
          </p:grpSpPr>
          <p:sp>
            <p:nvSpPr>
              <p:cNvPr id="497" name="Chevron"/>
              <p:cNvSpPr/>
              <p:nvPr/>
            </p:nvSpPr>
            <p:spPr>
              <a:xfrm>
                <a:off x="0" y="0"/>
                <a:ext cx="2470270" cy="683391"/>
              </a:xfrm>
              <a:prstGeom prst="chevron">
                <a:avLst>
                  <a:gd name="adj" fmla="val 50000"/>
                </a:avLst>
              </a:prstGeom>
              <a:solidFill>
                <a:srgbClr val="D0DEEF">
                  <a:alpha val="90000"/>
                </a:srgbClr>
              </a:solidFill>
              <a:ln w="9525" cap="flat">
                <a:solidFill>
                  <a:srgbClr val="D0DEEF">
                    <a:alpha val="90000"/>
                  </a:srgbClr>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defTabSz="533400">
                  <a:lnSpc>
                    <a:spcPct val="90000"/>
                  </a:lnSpc>
                  <a:spcBef>
                    <a:spcPts val="500"/>
                  </a:spcBef>
                  <a:defRPr sz="1200"/>
                </a:pPr>
              </a:p>
            </p:txBody>
          </p:sp>
          <p:sp>
            <p:nvSpPr>
              <p:cNvPr id="498" name="Mapped predicted probabilities to binary predictions (1 or 0) based on each cutoff."/>
              <p:cNvSpPr txBox="1"/>
              <p:nvPr/>
            </p:nvSpPr>
            <p:spPr>
              <a:xfrm>
                <a:off x="356935" y="12765"/>
                <a:ext cx="1771641" cy="6578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533400">
                  <a:lnSpc>
                    <a:spcPct val="90000"/>
                  </a:lnSpc>
                  <a:spcBef>
                    <a:spcPts val="500"/>
                  </a:spcBef>
                  <a:defRPr sz="1200"/>
                </a:lvl1pPr>
              </a:lstStyle>
              <a:p>
                <a:pPr/>
                <a:r>
                  <a:t>Mapped predicted probabilities to binary predictions (1 or 0) based on each cutoff.</a:t>
                </a:r>
              </a:p>
            </p:txBody>
          </p:sp>
        </p:grpSp>
        <p:grpSp>
          <p:nvGrpSpPr>
            <p:cNvPr id="502" name="Group"/>
            <p:cNvGrpSpPr/>
            <p:nvPr/>
          </p:nvGrpSpPr>
          <p:grpSpPr>
            <a:xfrm>
              <a:off x="0" y="1043456"/>
              <a:ext cx="2244671" cy="921417"/>
              <a:chOff x="0" y="0"/>
              <a:chExt cx="2244670" cy="921416"/>
            </a:xfrm>
          </p:grpSpPr>
          <p:sp>
            <p:nvSpPr>
              <p:cNvPr id="500" name="Chevron"/>
              <p:cNvSpPr/>
              <p:nvPr/>
            </p:nvSpPr>
            <p:spPr>
              <a:xfrm>
                <a:off x="0" y="0"/>
                <a:ext cx="2244671" cy="921417"/>
              </a:xfrm>
              <a:prstGeom prst="chevron">
                <a:avLst>
                  <a:gd name="adj" fmla="val 50000"/>
                </a:avLst>
              </a:prstGeom>
              <a:gradFill flip="none" rotWithShape="1">
                <a:gsLst>
                  <a:gs pos="0">
                    <a:srgbClr val="499CE7"/>
                  </a:gs>
                  <a:gs pos="100000">
                    <a:schemeClr val="accent5">
                      <a:hueOff val="329330"/>
                      <a:satOff val="40776"/>
                      <a:lumOff val="24655"/>
                    </a:schemeClr>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defTabSz="533400">
                  <a:lnSpc>
                    <a:spcPct val="90000"/>
                  </a:lnSpc>
                  <a:spcBef>
                    <a:spcPts val="500"/>
                  </a:spcBef>
                  <a:defRPr sz="1200"/>
                </a:pPr>
              </a:p>
            </p:txBody>
          </p:sp>
          <p:sp>
            <p:nvSpPr>
              <p:cNvPr id="501" name="Computing Metrics for Different Thresholds:"/>
              <p:cNvSpPr txBox="1"/>
              <p:nvPr/>
            </p:nvSpPr>
            <p:spPr>
              <a:xfrm>
                <a:off x="475947" y="211788"/>
                <a:ext cx="1308016"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533400">
                  <a:lnSpc>
                    <a:spcPct val="90000"/>
                  </a:lnSpc>
                  <a:spcBef>
                    <a:spcPts val="500"/>
                  </a:spcBef>
                  <a:defRPr sz="1200"/>
                </a:lvl1pPr>
              </a:lstStyle>
              <a:p>
                <a:pPr/>
                <a:r>
                  <a:t>Computing Metrics for Different Thresholds:</a:t>
                </a:r>
              </a:p>
            </p:txBody>
          </p:sp>
        </p:grpSp>
        <p:grpSp>
          <p:nvGrpSpPr>
            <p:cNvPr id="505" name="Group"/>
            <p:cNvGrpSpPr/>
            <p:nvPr/>
          </p:nvGrpSpPr>
          <p:grpSpPr>
            <a:xfrm>
              <a:off x="1977079" y="1162469"/>
              <a:ext cx="2069787" cy="683391"/>
              <a:chOff x="0" y="0"/>
              <a:chExt cx="2069786" cy="683390"/>
            </a:xfrm>
          </p:grpSpPr>
          <p:sp>
            <p:nvSpPr>
              <p:cNvPr id="503" name="Chevron"/>
              <p:cNvSpPr/>
              <p:nvPr/>
            </p:nvSpPr>
            <p:spPr>
              <a:xfrm>
                <a:off x="0" y="0"/>
                <a:ext cx="2069787" cy="683391"/>
              </a:xfrm>
              <a:prstGeom prst="chevron">
                <a:avLst>
                  <a:gd name="adj" fmla="val 50000"/>
                </a:avLst>
              </a:prstGeom>
              <a:solidFill>
                <a:srgbClr val="D0DEEF">
                  <a:alpha val="90000"/>
                </a:srgbClr>
              </a:solidFill>
              <a:ln w="9525" cap="flat">
                <a:solidFill>
                  <a:srgbClr val="D0DEEF">
                    <a:alpha val="90000"/>
                  </a:srgbClr>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defTabSz="533400">
                  <a:lnSpc>
                    <a:spcPct val="90000"/>
                  </a:lnSpc>
                  <a:spcBef>
                    <a:spcPts val="500"/>
                  </a:spcBef>
                  <a:defRPr sz="1200"/>
                </a:pPr>
              </a:p>
            </p:txBody>
          </p:sp>
          <p:sp>
            <p:nvSpPr>
              <p:cNvPr id="504" name="Initialized a dataframe &quot;cutoff_df&quot; to store analysis results."/>
              <p:cNvSpPr txBox="1"/>
              <p:nvPr/>
            </p:nvSpPr>
            <p:spPr>
              <a:xfrm>
                <a:off x="356935" y="92775"/>
                <a:ext cx="1371157"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533400">
                  <a:lnSpc>
                    <a:spcPct val="90000"/>
                  </a:lnSpc>
                  <a:spcBef>
                    <a:spcPts val="500"/>
                  </a:spcBef>
                  <a:defRPr sz="1200"/>
                </a:lvl1pPr>
              </a:lstStyle>
              <a:p>
                <a:pPr/>
                <a:r>
                  <a:t>Initialized a dataframe "cutoff_df" to store analysis results.</a:t>
                </a:r>
              </a:p>
            </p:txBody>
          </p:sp>
        </p:grpSp>
        <p:grpSp>
          <p:nvGrpSpPr>
            <p:cNvPr id="508" name="Group"/>
            <p:cNvGrpSpPr/>
            <p:nvPr/>
          </p:nvGrpSpPr>
          <p:grpSpPr>
            <a:xfrm>
              <a:off x="3807678" y="1162469"/>
              <a:ext cx="2529094" cy="683391"/>
              <a:chOff x="0" y="0"/>
              <a:chExt cx="2529092" cy="683390"/>
            </a:xfrm>
          </p:grpSpPr>
          <p:sp>
            <p:nvSpPr>
              <p:cNvPr id="506" name="Chevron"/>
              <p:cNvSpPr/>
              <p:nvPr/>
            </p:nvSpPr>
            <p:spPr>
              <a:xfrm>
                <a:off x="0" y="0"/>
                <a:ext cx="2529093" cy="683391"/>
              </a:xfrm>
              <a:prstGeom prst="chevron">
                <a:avLst>
                  <a:gd name="adj" fmla="val 50000"/>
                </a:avLst>
              </a:prstGeom>
              <a:solidFill>
                <a:srgbClr val="D0DEEF">
                  <a:alpha val="90000"/>
                </a:srgbClr>
              </a:solidFill>
              <a:ln w="9525" cap="flat">
                <a:solidFill>
                  <a:srgbClr val="D0DEEF">
                    <a:alpha val="90000"/>
                  </a:srgbClr>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defTabSz="533400">
                  <a:lnSpc>
                    <a:spcPct val="90000"/>
                  </a:lnSpc>
                  <a:spcBef>
                    <a:spcPts val="500"/>
                  </a:spcBef>
                  <a:defRPr sz="1200"/>
                </a:pPr>
              </a:p>
            </p:txBody>
          </p:sp>
          <p:sp>
            <p:nvSpPr>
              <p:cNvPr id="507" name="For each cutoff, calculated the confusion matrix using actual and predicted values."/>
              <p:cNvSpPr txBox="1"/>
              <p:nvPr/>
            </p:nvSpPr>
            <p:spPr>
              <a:xfrm>
                <a:off x="356934" y="92775"/>
                <a:ext cx="1830464"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533400">
                  <a:lnSpc>
                    <a:spcPct val="90000"/>
                  </a:lnSpc>
                  <a:spcBef>
                    <a:spcPts val="500"/>
                  </a:spcBef>
                  <a:defRPr sz="1200"/>
                </a:lvl1pPr>
              </a:lstStyle>
              <a:p>
                <a:pPr/>
                <a:r>
                  <a:t>For each cutoff, calculated the confusion matrix using actual and predicted values.</a:t>
                </a:r>
              </a:p>
            </p:txBody>
          </p:sp>
        </p:grpSp>
        <p:grpSp>
          <p:nvGrpSpPr>
            <p:cNvPr id="511" name="Group"/>
            <p:cNvGrpSpPr/>
            <p:nvPr/>
          </p:nvGrpSpPr>
          <p:grpSpPr>
            <a:xfrm>
              <a:off x="6097585" y="1162469"/>
              <a:ext cx="2219706" cy="683391"/>
              <a:chOff x="0" y="0"/>
              <a:chExt cx="2219705" cy="683390"/>
            </a:xfrm>
          </p:grpSpPr>
          <p:sp>
            <p:nvSpPr>
              <p:cNvPr id="509" name="Chevron"/>
              <p:cNvSpPr/>
              <p:nvPr/>
            </p:nvSpPr>
            <p:spPr>
              <a:xfrm>
                <a:off x="0" y="0"/>
                <a:ext cx="2219706" cy="683391"/>
              </a:xfrm>
              <a:prstGeom prst="chevron">
                <a:avLst>
                  <a:gd name="adj" fmla="val 50000"/>
                </a:avLst>
              </a:prstGeom>
              <a:solidFill>
                <a:srgbClr val="D0DEEF">
                  <a:alpha val="90000"/>
                </a:srgbClr>
              </a:solidFill>
              <a:ln w="9525" cap="flat">
                <a:solidFill>
                  <a:srgbClr val="D0DEEF">
                    <a:alpha val="90000"/>
                  </a:srgbClr>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defTabSz="533400">
                  <a:lnSpc>
                    <a:spcPct val="90000"/>
                  </a:lnSpc>
                  <a:spcBef>
                    <a:spcPts val="500"/>
                  </a:spcBef>
                  <a:defRPr sz="1200"/>
                </a:pPr>
              </a:p>
            </p:txBody>
          </p:sp>
          <p:sp>
            <p:nvSpPr>
              <p:cNvPr id="510" name="Extracted metrics such as accuracy, sensitivity (recall), and specificity."/>
              <p:cNvSpPr txBox="1"/>
              <p:nvPr/>
            </p:nvSpPr>
            <p:spPr>
              <a:xfrm>
                <a:off x="356934" y="92775"/>
                <a:ext cx="1521076"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533400">
                  <a:lnSpc>
                    <a:spcPct val="90000"/>
                  </a:lnSpc>
                  <a:spcBef>
                    <a:spcPts val="500"/>
                  </a:spcBef>
                  <a:defRPr sz="1200"/>
                </a:lvl1pPr>
              </a:lstStyle>
              <a:p>
                <a:pPr/>
                <a:r>
                  <a:t>Extracted metrics such as accuracy, sensitivity (recall), and specificity.</a:t>
                </a:r>
              </a:p>
            </p:txBody>
          </p:sp>
        </p:grpSp>
        <p:grpSp>
          <p:nvGrpSpPr>
            <p:cNvPr id="514" name="Group"/>
            <p:cNvGrpSpPr/>
            <p:nvPr/>
          </p:nvGrpSpPr>
          <p:grpSpPr>
            <a:xfrm>
              <a:off x="0" y="2080144"/>
              <a:ext cx="2259596" cy="947345"/>
              <a:chOff x="0" y="0"/>
              <a:chExt cx="2259595" cy="947344"/>
            </a:xfrm>
          </p:grpSpPr>
          <p:sp>
            <p:nvSpPr>
              <p:cNvPr id="512" name="Chevron"/>
              <p:cNvSpPr/>
              <p:nvPr/>
            </p:nvSpPr>
            <p:spPr>
              <a:xfrm>
                <a:off x="0" y="0"/>
                <a:ext cx="2259596" cy="947345"/>
              </a:xfrm>
              <a:prstGeom prst="chevron">
                <a:avLst>
                  <a:gd name="adj" fmla="val 50000"/>
                </a:avLst>
              </a:prstGeom>
              <a:gradFill flip="none" rotWithShape="1">
                <a:gsLst>
                  <a:gs pos="0">
                    <a:srgbClr val="499CE7"/>
                  </a:gs>
                  <a:gs pos="100000">
                    <a:schemeClr val="accent5">
                      <a:hueOff val="329330"/>
                      <a:satOff val="40776"/>
                      <a:lumOff val="24655"/>
                    </a:schemeClr>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defTabSz="533400">
                  <a:lnSpc>
                    <a:spcPct val="90000"/>
                  </a:lnSpc>
                  <a:spcBef>
                    <a:spcPts val="500"/>
                  </a:spcBef>
                  <a:defRPr sz="1200"/>
                </a:pPr>
              </a:p>
            </p:txBody>
          </p:sp>
          <p:sp>
            <p:nvSpPr>
              <p:cNvPr id="513" name="Storing Results in &quot;cutoff_df&quot;:"/>
              <p:cNvSpPr txBox="1"/>
              <p:nvPr/>
            </p:nvSpPr>
            <p:spPr>
              <a:xfrm>
                <a:off x="488911" y="304762"/>
                <a:ext cx="1297012" cy="3378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533400">
                  <a:lnSpc>
                    <a:spcPct val="90000"/>
                  </a:lnSpc>
                  <a:spcBef>
                    <a:spcPts val="500"/>
                  </a:spcBef>
                  <a:defRPr sz="1200"/>
                </a:lvl1pPr>
              </a:lstStyle>
              <a:p>
                <a:pPr/>
                <a:r>
                  <a:t>Storing Results in "cutoff_df":</a:t>
                </a:r>
              </a:p>
            </p:txBody>
          </p:sp>
        </p:grpSp>
        <p:grpSp>
          <p:nvGrpSpPr>
            <p:cNvPr id="517" name="Group"/>
            <p:cNvGrpSpPr/>
            <p:nvPr/>
          </p:nvGrpSpPr>
          <p:grpSpPr>
            <a:xfrm>
              <a:off x="1992001" y="2212121"/>
              <a:ext cx="2465026" cy="683391"/>
              <a:chOff x="0" y="0"/>
              <a:chExt cx="2465024" cy="683390"/>
            </a:xfrm>
          </p:grpSpPr>
          <p:sp>
            <p:nvSpPr>
              <p:cNvPr id="515" name="Chevron"/>
              <p:cNvSpPr/>
              <p:nvPr/>
            </p:nvSpPr>
            <p:spPr>
              <a:xfrm>
                <a:off x="0" y="0"/>
                <a:ext cx="2465025" cy="683391"/>
              </a:xfrm>
              <a:prstGeom prst="chevron">
                <a:avLst>
                  <a:gd name="adj" fmla="val 50000"/>
                </a:avLst>
              </a:prstGeom>
              <a:solidFill>
                <a:srgbClr val="D0DEEF">
                  <a:alpha val="90000"/>
                </a:srgbClr>
              </a:solidFill>
              <a:ln w="9525" cap="flat">
                <a:solidFill>
                  <a:srgbClr val="D0DEEF">
                    <a:alpha val="90000"/>
                  </a:srgbClr>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defTabSz="533400">
                  <a:lnSpc>
                    <a:spcPct val="90000"/>
                  </a:lnSpc>
                  <a:spcBef>
                    <a:spcPts val="500"/>
                  </a:spcBef>
                  <a:defRPr sz="1200"/>
                </a:pPr>
              </a:p>
            </p:txBody>
          </p:sp>
          <p:sp>
            <p:nvSpPr>
              <p:cNvPr id="516" name="Populated &quot;cutoff_df&quot; with the threshold, accuracy, sensitivity, and specificity."/>
              <p:cNvSpPr txBox="1"/>
              <p:nvPr/>
            </p:nvSpPr>
            <p:spPr>
              <a:xfrm>
                <a:off x="356934" y="92775"/>
                <a:ext cx="1766396"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533400">
                  <a:lnSpc>
                    <a:spcPct val="90000"/>
                  </a:lnSpc>
                  <a:spcBef>
                    <a:spcPts val="500"/>
                  </a:spcBef>
                  <a:defRPr sz="1200"/>
                </a:lvl1pPr>
              </a:lstStyle>
              <a:p>
                <a:pPr/>
                <a:r>
                  <a:t>Populated "cutoff_df" with the threshold, accuracy, sensitivity, and specificity.</a:t>
                </a:r>
              </a:p>
            </p:txBody>
          </p:sp>
        </p:grpSp>
        <p:grpSp>
          <p:nvGrpSpPr>
            <p:cNvPr id="520" name="Group"/>
            <p:cNvGrpSpPr/>
            <p:nvPr/>
          </p:nvGrpSpPr>
          <p:grpSpPr>
            <a:xfrm>
              <a:off x="4217841" y="2212121"/>
              <a:ext cx="2523405" cy="683391"/>
              <a:chOff x="0" y="0"/>
              <a:chExt cx="2523403" cy="683390"/>
            </a:xfrm>
          </p:grpSpPr>
          <p:sp>
            <p:nvSpPr>
              <p:cNvPr id="518" name="Chevron"/>
              <p:cNvSpPr/>
              <p:nvPr/>
            </p:nvSpPr>
            <p:spPr>
              <a:xfrm>
                <a:off x="0" y="0"/>
                <a:ext cx="2523404" cy="683391"/>
              </a:xfrm>
              <a:prstGeom prst="chevron">
                <a:avLst>
                  <a:gd name="adj" fmla="val 50000"/>
                </a:avLst>
              </a:prstGeom>
              <a:solidFill>
                <a:srgbClr val="D0DEEF">
                  <a:alpha val="90000"/>
                </a:srgbClr>
              </a:solidFill>
              <a:ln w="9525" cap="flat">
                <a:solidFill>
                  <a:srgbClr val="D0DEEF">
                    <a:alpha val="90000"/>
                  </a:srgbClr>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defTabSz="533400">
                  <a:lnSpc>
                    <a:spcPct val="90000"/>
                  </a:lnSpc>
                  <a:spcBef>
                    <a:spcPts val="500"/>
                  </a:spcBef>
                  <a:defRPr sz="1200"/>
                </a:pPr>
              </a:p>
            </p:txBody>
          </p:sp>
          <p:sp>
            <p:nvSpPr>
              <p:cNvPr id="519" name="Captured the performance of the model at different probability thresholds."/>
              <p:cNvSpPr txBox="1"/>
              <p:nvPr/>
            </p:nvSpPr>
            <p:spPr>
              <a:xfrm>
                <a:off x="356935" y="92775"/>
                <a:ext cx="1824775"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533400">
                  <a:lnSpc>
                    <a:spcPct val="90000"/>
                  </a:lnSpc>
                  <a:spcBef>
                    <a:spcPts val="500"/>
                  </a:spcBef>
                  <a:defRPr sz="1200"/>
                </a:lvl1pPr>
              </a:lstStyle>
              <a:p>
                <a:pPr/>
                <a:r>
                  <a:t>Captured the performance of the model at different probability thresholds.</a:t>
                </a:r>
              </a:p>
            </p:txBody>
          </p:sp>
        </p:grpSp>
        <p:grpSp>
          <p:nvGrpSpPr>
            <p:cNvPr id="523" name="Group"/>
            <p:cNvGrpSpPr/>
            <p:nvPr/>
          </p:nvGrpSpPr>
          <p:grpSpPr>
            <a:xfrm>
              <a:off x="0" y="3142758"/>
              <a:ext cx="2295474" cy="968143"/>
              <a:chOff x="0" y="0"/>
              <a:chExt cx="2295473" cy="968141"/>
            </a:xfrm>
          </p:grpSpPr>
          <p:sp>
            <p:nvSpPr>
              <p:cNvPr id="521" name="Chevron"/>
              <p:cNvSpPr/>
              <p:nvPr/>
            </p:nvSpPr>
            <p:spPr>
              <a:xfrm>
                <a:off x="0" y="0"/>
                <a:ext cx="2295474" cy="968142"/>
              </a:xfrm>
              <a:prstGeom prst="chevron">
                <a:avLst>
                  <a:gd name="adj" fmla="val 50000"/>
                </a:avLst>
              </a:prstGeom>
              <a:gradFill flip="none" rotWithShape="1">
                <a:gsLst>
                  <a:gs pos="0">
                    <a:srgbClr val="499CE7"/>
                  </a:gs>
                  <a:gs pos="100000">
                    <a:schemeClr val="accent5">
                      <a:hueOff val="329330"/>
                      <a:satOff val="40776"/>
                      <a:lumOff val="24655"/>
                    </a:schemeClr>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defTabSz="533400">
                  <a:lnSpc>
                    <a:spcPct val="90000"/>
                  </a:lnSpc>
                  <a:spcBef>
                    <a:spcPts val="500"/>
                  </a:spcBef>
                  <a:defRPr sz="1200"/>
                </a:pPr>
              </a:p>
            </p:txBody>
          </p:sp>
          <p:sp>
            <p:nvSpPr>
              <p:cNvPr id="522" name="Visualizing Analysis Results:"/>
              <p:cNvSpPr txBox="1"/>
              <p:nvPr/>
            </p:nvSpPr>
            <p:spPr>
              <a:xfrm>
                <a:off x="499310" y="315160"/>
                <a:ext cx="1312092" cy="3378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533400">
                  <a:lnSpc>
                    <a:spcPct val="90000"/>
                  </a:lnSpc>
                  <a:spcBef>
                    <a:spcPts val="500"/>
                  </a:spcBef>
                  <a:defRPr sz="1200"/>
                </a:lvl1pPr>
              </a:lstStyle>
              <a:p>
                <a:pPr/>
                <a:r>
                  <a:t>Visualizing Analysis Results:</a:t>
                </a:r>
              </a:p>
            </p:txBody>
          </p:sp>
        </p:grpSp>
        <p:grpSp>
          <p:nvGrpSpPr>
            <p:cNvPr id="526" name="Group"/>
            <p:cNvGrpSpPr/>
            <p:nvPr/>
          </p:nvGrpSpPr>
          <p:grpSpPr>
            <a:xfrm>
              <a:off x="2027879" y="3285134"/>
              <a:ext cx="1870682" cy="683392"/>
              <a:chOff x="0" y="0"/>
              <a:chExt cx="1870680" cy="683390"/>
            </a:xfrm>
          </p:grpSpPr>
          <p:sp>
            <p:nvSpPr>
              <p:cNvPr id="524" name="Chevron"/>
              <p:cNvSpPr/>
              <p:nvPr/>
            </p:nvSpPr>
            <p:spPr>
              <a:xfrm>
                <a:off x="0" y="0"/>
                <a:ext cx="1870681" cy="683391"/>
              </a:xfrm>
              <a:prstGeom prst="chevron">
                <a:avLst>
                  <a:gd name="adj" fmla="val 50000"/>
                </a:avLst>
              </a:prstGeom>
              <a:solidFill>
                <a:srgbClr val="D0DEEF">
                  <a:alpha val="90000"/>
                </a:srgbClr>
              </a:solidFill>
              <a:ln w="9525" cap="flat">
                <a:solidFill>
                  <a:srgbClr val="D0DEEF">
                    <a:alpha val="90000"/>
                  </a:srgbClr>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defTabSz="533400">
                  <a:lnSpc>
                    <a:spcPct val="90000"/>
                  </a:lnSpc>
                  <a:spcBef>
                    <a:spcPts val="500"/>
                  </a:spcBef>
                  <a:defRPr sz="1200"/>
                </a:pPr>
              </a:p>
            </p:txBody>
          </p:sp>
          <p:sp>
            <p:nvSpPr>
              <p:cNvPr id="525" name="Generated a plot to visualize the analysis results."/>
              <p:cNvSpPr txBox="1"/>
              <p:nvPr/>
            </p:nvSpPr>
            <p:spPr>
              <a:xfrm>
                <a:off x="356934" y="92775"/>
                <a:ext cx="1172051"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533400">
                  <a:lnSpc>
                    <a:spcPct val="90000"/>
                  </a:lnSpc>
                  <a:spcBef>
                    <a:spcPts val="500"/>
                  </a:spcBef>
                  <a:defRPr sz="1200"/>
                </a:lvl1pPr>
              </a:lstStyle>
              <a:p>
                <a:pPr/>
                <a:r>
                  <a:t>Generated a plot to visualize the analysis results.</a:t>
                </a:r>
              </a:p>
            </p:txBody>
          </p:sp>
        </p:grpSp>
        <p:grpSp>
          <p:nvGrpSpPr>
            <p:cNvPr id="529" name="Group"/>
            <p:cNvGrpSpPr/>
            <p:nvPr/>
          </p:nvGrpSpPr>
          <p:grpSpPr>
            <a:xfrm>
              <a:off x="3659374" y="3285134"/>
              <a:ext cx="2049883" cy="683392"/>
              <a:chOff x="0" y="0"/>
              <a:chExt cx="2049882" cy="683390"/>
            </a:xfrm>
          </p:grpSpPr>
          <p:sp>
            <p:nvSpPr>
              <p:cNvPr id="527" name="Chevron"/>
              <p:cNvSpPr/>
              <p:nvPr/>
            </p:nvSpPr>
            <p:spPr>
              <a:xfrm>
                <a:off x="0" y="0"/>
                <a:ext cx="2049883" cy="683391"/>
              </a:xfrm>
              <a:prstGeom prst="chevron">
                <a:avLst>
                  <a:gd name="adj" fmla="val 50000"/>
                </a:avLst>
              </a:prstGeom>
              <a:solidFill>
                <a:srgbClr val="D0DEEF">
                  <a:alpha val="90000"/>
                </a:srgbClr>
              </a:solidFill>
              <a:ln w="9525" cap="flat">
                <a:solidFill>
                  <a:srgbClr val="D0DEEF">
                    <a:alpha val="90000"/>
                  </a:srgbClr>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defTabSz="533400">
                  <a:lnSpc>
                    <a:spcPct val="90000"/>
                  </a:lnSpc>
                  <a:spcBef>
                    <a:spcPts val="500"/>
                  </a:spcBef>
                  <a:defRPr sz="1200"/>
                </a:pPr>
              </a:p>
            </p:txBody>
          </p:sp>
          <p:sp>
            <p:nvSpPr>
              <p:cNvPr id="528" name="Plotted three lines for accuracy, sensitivity, and specificity."/>
              <p:cNvSpPr txBox="1"/>
              <p:nvPr/>
            </p:nvSpPr>
            <p:spPr>
              <a:xfrm>
                <a:off x="356935" y="92775"/>
                <a:ext cx="1351253"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533400">
                  <a:lnSpc>
                    <a:spcPct val="90000"/>
                  </a:lnSpc>
                  <a:spcBef>
                    <a:spcPts val="500"/>
                  </a:spcBef>
                  <a:defRPr sz="1200"/>
                </a:lvl1pPr>
              </a:lstStyle>
              <a:p>
                <a:pPr/>
                <a:r>
                  <a:t>Plotted three lines for accuracy, sensitivity, and specificity.</a:t>
                </a:r>
              </a:p>
            </p:txBody>
          </p:sp>
        </p:grpSp>
        <p:grpSp>
          <p:nvGrpSpPr>
            <p:cNvPr id="532" name="Group"/>
            <p:cNvGrpSpPr/>
            <p:nvPr/>
          </p:nvGrpSpPr>
          <p:grpSpPr>
            <a:xfrm>
              <a:off x="5470070" y="3285134"/>
              <a:ext cx="1873654" cy="683392"/>
              <a:chOff x="0" y="0"/>
              <a:chExt cx="1873653" cy="683390"/>
            </a:xfrm>
          </p:grpSpPr>
          <p:sp>
            <p:nvSpPr>
              <p:cNvPr id="530" name="Chevron"/>
              <p:cNvSpPr/>
              <p:nvPr/>
            </p:nvSpPr>
            <p:spPr>
              <a:xfrm>
                <a:off x="0" y="0"/>
                <a:ext cx="1873654" cy="683391"/>
              </a:xfrm>
              <a:prstGeom prst="chevron">
                <a:avLst>
                  <a:gd name="adj" fmla="val 50000"/>
                </a:avLst>
              </a:prstGeom>
              <a:solidFill>
                <a:srgbClr val="D0DEEF">
                  <a:alpha val="90000"/>
                </a:srgbClr>
              </a:solidFill>
              <a:ln w="9525" cap="flat">
                <a:solidFill>
                  <a:srgbClr val="D0DEEF">
                    <a:alpha val="90000"/>
                  </a:srgbClr>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defTabSz="533400">
                  <a:lnSpc>
                    <a:spcPct val="90000"/>
                  </a:lnSpc>
                  <a:spcBef>
                    <a:spcPts val="500"/>
                  </a:spcBef>
                  <a:defRPr sz="1200"/>
                </a:pPr>
              </a:p>
            </p:txBody>
          </p:sp>
          <p:sp>
            <p:nvSpPr>
              <p:cNvPr id="531" name="Threshold values on the x-axis and metric values on the y-axis."/>
              <p:cNvSpPr txBox="1"/>
              <p:nvPr/>
            </p:nvSpPr>
            <p:spPr>
              <a:xfrm>
                <a:off x="356934" y="12765"/>
                <a:ext cx="1175024" cy="6578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533400">
                  <a:lnSpc>
                    <a:spcPct val="90000"/>
                  </a:lnSpc>
                  <a:spcBef>
                    <a:spcPts val="500"/>
                  </a:spcBef>
                  <a:defRPr sz="1200"/>
                </a:lvl1pPr>
              </a:lstStyle>
              <a:p>
                <a:pPr/>
                <a:r>
                  <a:t>Threshold values on the x-axis and metric values on the y-axis.</a:t>
                </a:r>
              </a:p>
            </p:txBody>
          </p:sp>
        </p:grpSp>
        <p:grpSp>
          <p:nvGrpSpPr>
            <p:cNvPr id="535" name="Group"/>
            <p:cNvGrpSpPr/>
            <p:nvPr/>
          </p:nvGrpSpPr>
          <p:grpSpPr>
            <a:xfrm>
              <a:off x="7104536" y="3285134"/>
              <a:ext cx="2092578" cy="683392"/>
              <a:chOff x="0" y="0"/>
              <a:chExt cx="2092576" cy="683390"/>
            </a:xfrm>
          </p:grpSpPr>
          <p:sp>
            <p:nvSpPr>
              <p:cNvPr id="533" name="Chevron"/>
              <p:cNvSpPr/>
              <p:nvPr/>
            </p:nvSpPr>
            <p:spPr>
              <a:xfrm>
                <a:off x="0" y="0"/>
                <a:ext cx="2092577" cy="683391"/>
              </a:xfrm>
              <a:prstGeom prst="chevron">
                <a:avLst>
                  <a:gd name="adj" fmla="val 50000"/>
                </a:avLst>
              </a:prstGeom>
              <a:solidFill>
                <a:srgbClr val="D0DEEF">
                  <a:alpha val="90000"/>
                </a:srgbClr>
              </a:solidFill>
              <a:ln w="9525" cap="flat">
                <a:solidFill>
                  <a:srgbClr val="D0DEEF">
                    <a:alpha val="90000"/>
                  </a:srgbClr>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defTabSz="533400">
                  <a:lnSpc>
                    <a:spcPct val="90000"/>
                  </a:lnSpc>
                  <a:spcBef>
                    <a:spcPts val="500"/>
                  </a:spcBef>
                  <a:defRPr sz="1200"/>
                </a:pPr>
              </a:p>
            </p:txBody>
          </p:sp>
          <p:sp>
            <p:nvSpPr>
              <p:cNvPr id="534" name="Visual comparison of metrics across different probability thresholds."/>
              <p:cNvSpPr txBox="1"/>
              <p:nvPr/>
            </p:nvSpPr>
            <p:spPr>
              <a:xfrm>
                <a:off x="356934" y="12765"/>
                <a:ext cx="1393948" cy="6578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533400">
                  <a:lnSpc>
                    <a:spcPct val="90000"/>
                  </a:lnSpc>
                  <a:spcBef>
                    <a:spcPts val="500"/>
                  </a:spcBef>
                  <a:defRPr sz="1200"/>
                </a:lvl1pPr>
              </a:lstStyle>
              <a:p>
                <a:pPr/>
                <a:r>
                  <a:t>Visual comparison of metrics across different probability thresholds.</a:t>
                </a:r>
              </a:p>
            </p:txBody>
          </p:sp>
        </p:grpSp>
        <p:grpSp>
          <p:nvGrpSpPr>
            <p:cNvPr id="538" name="Group"/>
            <p:cNvGrpSpPr/>
            <p:nvPr/>
          </p:nvGrpSpPr>
          <p:grpSpPr>
            <a:xfrm>
              <a:off x="0" y="4226172"/>
              <a:ext cx="2310396" cy="943269"/>
              <a:chOff x="0" y="0"/>
              <a:chExt cx="2310395" cy="943268"/>
            </a:xfrm>
          </p:grpSpPr>
          <p:sp>
            <p:nvSpPr>
              <p:cNvPr id="536" name="Chevron"/>
              <p:cNvSpPr/>
              <p:nvPr/>
            </p:nvSpPr>
            <p:spPr>
              <a:xfrm>
                <a:off x="0" y="0"/>
                <a:ext cx="2310396" cy="943269"/>
              </a:xfrm>
              <a:prstGeom prst="chevron">
                <a:avLst>
                  <a:gd name="adj" fmla="val 50000"/>
                </a:avLst>
              </a:prstGeom>
              <a:gradFill flip="none" rotWithShape="1">
                <a:gsLst>
                  <a:gs pos="0">
                    <a:srgbClr val="499CE7"/>
                  </a:gs>
                  <a:gs pos="100000">
                    <a:schemeClr val="accent5">
                      <a:hueOff val="329330"/>
                      <a:satOff val="40776"/>
                      <a:lumOff val="24655"/>
                    </a:schemeClr>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defTabSz="533400">
                  <a:lnSpc>
                    <a:spcPct val="90000"/>
                  </a:lnSpc>
                  <a:spcBef>
                    <a:spcPts val="500"/>
                  </a:spcBef>
                  <a:defRPr sz="1200"/>
                </a:pPr>
              </a:p>
            </p:txBody>
          </p:sp>
          <p:sp>
            <p:nvSpPr>
              <p:cNvPr id="537" name="Optimized Model Performance:"/>
              <p:cNvSpPr txBox="1"/>
              <p:nvPr/>
            </p:nvSpPr>
            <p:spPr>
              <a:xfrm>
                <a:off x="486874" y="302724"/>
                <a:ext cx="1351888" cy="3378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533400">
                  <a:lnSpc>
                    <a:spcPct val="90000"/>
                  </a:lnSpc>
                  <a:spcBef>
                    <a:spcPts val="500"/>
                  </a:spcBef>
                  <a:defRPr sz="1200"/>
                </a:lvl1pPr>
              </a:lstStyle>
              <a:p>
                <a:pPr/>
                <a:r>
                  <a:t>Optimized Model Performance:</a:t>
                </a:r>
              </a:p>
            </p:txBody>
          </p:sp>
        </p:grpSp>
        <p:grpSp>
          <p:nvGrpSpPr>
            <p:cNvPr id="541" name="Group"/>
            <p:cNvGrpSpPr/>
            <p:nvPr/>
          </p:nvGrpSpPr>
          <p:grpSpPr>
            <a:xfrm>
              <a:off x="2042803" y="4356111"/>
              <a:ext cx="2138758" cy="683391"/>
              <a:chOff x="0" y="0"/>
              <a:chExt cx="2138757" cy="683390"/>
            </a:xfrm>
          </p:grpSpPr>
          <p:sp>
            <p:nvSpPr>
              <p:cNvPr id="539" name="Chevron"/>
              <p:cNvSpPr/>
              <p:nvPr/>
            </p:nvSpPr>
            <p:spPr>
              <a:xfrm>
                <a:off x="0" y="0"/>
                <a:ext cx="2138758" cy="683391"/>
              </a:xfrm>
              <a:prstGeom prst="chevron">
                <a:avLst>
                  <a:gd name="adj" fmla="val 50000"/>
                </a:avLst>
              </a:prstGeom>
              <a:solidFill>
                <a:srgbClr val="D0DEEF">
                  <a:alpha val="90000"/>
                </a:srgbClr>
              </a:solidFill>
              <a:ln w="9525" cap="flat">
                <a:solidFill>
                  <a:srgbClr val="D0DEEF">
                    <a:alpha val="90000"/>
                  </a:srgbClr>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defTabSz="533400">
                  <a:lnSpc>
                    <a:spcPct val="90000"/>
                  </a:lnSpc>
                  <a:spcBef>
                    <a:spcPts val="500"/>
                  </a:spcBef>
                  <a:defRPr sz="1200"/>
                </a:pPr>
              </a:p>
            </p:txBody>
          </p:sp>
          <p:sp>
            <p:nvSpPr>
              <p:cNvPr id="540" name="The point where the three lines meet is chosen as the threshold."/>
              <p:cNvSpPr txBox="1"/>
              <p:nvPr/>
            </p:nvSpPr>
            <p:spPr>
              <a:xfrm>
                <a:off x="356935" y="12765"/>
                <a:ext cx="1440128" cy="6578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533400">
                  <a:lnSpc>
                    <a:spcPct val="90000"/>
                  </a:lnSpc>
                  <a:spcBef>
                    <a:spcPts val="500"/>
                  </a:spcBef>
                  <a:defRPr sz="1200"/>
                </a:lvl1pPr>
              </a:lstStyle>
              <a:p>
                <a:pPr/>
                <a:r>
                  <a:t>The point where the three lines meet is chosen as the threshold.</a:t>
                </a:r>
              </a:p>
            </p:txBody>
          </p:sp>
        </p:grpSp>
        <p:grpSp>
          <p:nvGrpSpPr>
            <p:cNvPr id="544" name="Group"/>
            <p:cNvGrpSpPr/>
            <p:nvPr/>
          </p:nvGrpSpPr>
          <p:grpSpPr>
            <a:xfrm>
              <a:off x="3942374" y="4356111"/>
              <a:ext cx="2006197" cy="683391"/>
              <a:chOff x="0" y="0"/>
              <a:chExt cx="2006195" cy="683390"/>
            </a:xfrm>
          </p:grpSpPr>
          <p:sp>
            <p:nvSpPr>
              <p:cNvPr id="542" name="Chevron"/>
              <p:cNvSpPr/>
              <p:nvPr/>
            </p:nvSpPr>
            <p:spPr>
              <a:xfrm>
                <a:off x="0" y="0"/>
                <a:ext cx="2006196" cy="683391"/>
              </a:xfrm>
              <a:prstGeom prst="chevron">
                <a:avLst>
                  <a:gd name="adj" fmla="val 50000"/>
                </a:avLst>
              </a:prstGeom>
              <a:solidFill>
                <a:srgbClr val="D0DEEF">
                  <a:alpha val="90000"/>
                </a:srgbClr>
              </a:solidFill>
              <a:ln w="9525" cap="flat">
                <a:solidFill>
                  <a:srgbClr val="D0DEEF">
                    <a:alpha val="90000"/>
                  </a:srgbClr>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defTabSz="533400">
                  <a:lnSpc>
                    <a:spcPct val="90000"/>
                  </a:lnSpc>
                  <a:spcBef>
                    <a:spcPts val="500"/>
                  </a:spcBef>
                  <a:defRPr sz="1200"/>
                </a:pPr>
              </a:p>
            </p:txBody>
          </p:sp>
          <p:sp>
            <p:nvSpPr>
              <p:cNvPr id="543" name="At this threshold, the model's performance is optimized."/>
              <p:cNvSpPr txBox="1"/>
              <p:nvPr/>
            </p:nvSpPr>
            <p:spPr>
              <a:xfrm>
                <a:off x="356935" y="92775"/>
                <a:ext cx="1307567"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533400">
                  <a:lnSpc>
                    <a:spcPct val="90000"/>
                  </a:lnSpc>
                  <a:spcBef>
                    <a:spcPts val="500"/>
                  </a:spcBef>
                  <a:defRPr sz="1200"/>
                </a:lvl1pPr>
              </a:lstStyle>
              <a:p>
                <a:pPr/>
                <a:r>
                  <a:t>At this threshold, the model's performance is optimized.</a:t>
                </a:r>
              </a:p>
            </p:txBody>
          </p:sp>
        </p:grpSp>
        <p:grpSp>
          <p:nvGrpSpPr>
            <p:cNvPr id="547" name="Group"/>
            <p:cNvGrpSpPr/>
            <p:nvPr/>
          </p:nvGrpSpPr>
          <p:grpSpPr>
            <a:xfrm>
              <a:off x="5709384" y="4356111"/>
              <a:ext cx="2173286" cy="683391"/>
              <a:chOff x="0" y="0"/>
              <a:chExt cx="2173284" cy="683390"/>
            </a:xfrm>
          </p:grpSpPr>
          <p:sp>
            <p:nvSpPr>
              <p:cNvPr id="545" name="Chevron"/>
              <p:cNvSpPr/>
              <p:nvPr/>
            </p:nvSpPr>
            <p:spPr>
              <a:xfrm>
                <a:off x="0" y="0"/>
                <a:ext cx="2173285" cy="683391"/>
              </a:xfrm>
              <a:prstGeom prst="chevron">
                <a:avLst>
                  <a:gd name="adj" fmla="val 50000"/>
                </a:avLst>
              </a:prstGeom>
              <a:solidFill>
                <a:srgbClr val="D0DEEF">
                  <a:alpha val="90000"/>
                </a:srgbClr>
              </a:solidFill>
              <a:ln w="9525" cap="flat">
                <a:solidFill>
                  <a:srgbClr val="D0DEEF">
                    <a:alpha val="90000"/>
                  </a:srgbClr>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defTabSz="533400">
                  <a:lnSpc>
                    <a:spcPct val="90000"/>
                  </a:lnSpc>
                  <a:spcBef>
                    <a:spcPts val="500"/>
                  </a:spcBef>
                  <a:defRPr sz="1200"/>
                </a:pPr>
              </a:p>
            </p:txBody>
          </p:sp>
          <p:sp>
            <p:nvSpPr>
              <p:cNvPr id="546" name="Accurate predictions and effective capturing of underlying patterns."/>
              <p:cNvSpPr txBox="1"/>
              <p:nvPr/>
            </p:nvSpPr>
            <p:spPr>
              <a:xfrm>
                <a:off x="356934" y="92775"/>
                <a:ext cx="1474656"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533400">
                  <a:lnSpc>
                    <a:spcPct val="90000"/>
                  </a:lnSpc>
                  <a:spcBef>
                    <a:spcPts val="500"/>
                  </a:spcBef>
                  <a:defRPr sz="1200"/>
                </a:lvl1pPr>
              </a:lstStyle>
              <a:p>
                <a:pPr/>
                <a:r>
                  <a:t>Accurate predictions and effective capturing of underlying patterns.</a:t>
                </a:r>
              </a:p>
            </p:txBody>
          </p:sp>
        </p:grpSp>
        <p:grpSp>
          <p:nvGrpSpPr>
            <p:cNvPr id="550" name="Group"/>
            <p:cNvGrpSpPr/>
            <p:nvPr/>
          </p:nvGrpSpPr>
          <p:grpSpPr>
            <a:xfrm>
              <a:off x="7643483" y="4356111"/>
              <a:ext cx="2201237" cy="683391"/>
              <a:chOff x="0" y="0"/>
              <a:chExt cx="2201235" cy="683390"/>
            </a:xfrm>
          </p:grpSpPr>
          <p:sp>
            <p:nvSpPr>
              <p:cNvPr id="548" name="Chevron"/>
              <p:cNvSpPr/>
              <p:nvPr/>
            </p:nvSpPr>
            <p:spPr>
              <a:xfrm>
                <a:off x="0" y="0"/>
                <a:ext cx="2201236" cy="683391"/>
              </a:xfrm>
              <a:prstGeom prst="chevron">
                <a:avLst>
                  <a:gd name="adj" fmla="val 50000"/>
                </a:avLst>
              </a:prstGeom>
              <a:solidFill>
                <a:srgbClr val="D0DEEF">
                  <a:alpha val="90000"/>
                </a:srgbClr>
              </a:solidFill>
              <a:ln w="9525" cap="flat">
                <a:solidFill>
                  <a:srgbClr val="D0DEEF">
                    <a:alpha val="90000"/>
                  </a:srgbClr>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defTabSz="533400">
                  <a:lnSpc>
                    <a:spcPct val="90000"/>
                  </a:lnSpc>
                  <a:spcBef>
                    <a:spcPts val="500"/>
                  </a:spcBef>
                  <a:defRPr sz="1200"/>
                </a:pPr>
              </a:p>
            </p:txBody>
          </p:sp>
          <p:sp>
            <p:nvSpPr>
              <p:cNvPr id="549" name="Generalizes well to new, unseen data and provides reliable predictions."/>
              <p:cNvSpPr txBox="1"/>
              <p:nvPr/>
            </p:nvSpPr>
            <p:spPr>
              <a:xfrm>
                <a:off x="356934" y="12765"/>
                <a:ext cx="1502607" cy="6578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533400">
                  <a:lnSpc>
                    <a:spcPct val="90000"/>
                  </a:lnSpc>
                  <a:spcBef>
                    <a:spcPts val="500"/>
                  </a:spcBef>
                  <a:defRPr sz="1200"/>
                </a:lvl1pPr>
              </a:lstStyle>
              <a:p>
                <a:pPr/>
                <a:r>
                  <a:t>Generalizes well to new, unseen data and provides reliable predictions.</a:t>
                </a:r>
              </a:p>
            </p:txBody>
          </p:sp>
        </p:grpSp>
      </p:grpSp>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55" name="Google Shape;257;p21"/>
          <p:cNvGrpSpPr/>
          <p:nvPr/>
        </p:nvGrpSpPr>
        <p:grpSpPr>
          <a:xfrm>
            <a:off x="2145688" y="3901370"/>
            <a:ext cx="7916667" cy="3137736"/>
            <a:chOff x="0" y="0"/>
            <a:chExt cx="7916665" cy="3137735"/>
          </a:xfrm>
        </p:grpSpPr>
        <p:sp>
          <p:nvSpPr>
            <p:cNvPr id="553" name="Rectangle"/>
            <p:cNvSpPr/>
            <p:nvPr/>
          </p:nvSpPr>
          <p:spPr>
            <a:xfrm>
              <a:off x="0" y="0"/>
              <a:ext cx="7916666" cy="3137736"/>
            </a:xfrm>
            <a:prstGeom prst="rect">
              <a:avLst/>
            </a:prstGeom>
            <a:solidFill>
              <a:srgbClr val="EDEDED"/>
            </a:solidFill>
            <a:ln w="12700" cap="flat">
              <a:noFill/>
              <a:miter lim="400000"/>
            </a:ln>
            <a:effectLst/>
          </p:spPr>
          <p:txBody>
            <a:bodyPr wrap="square" lIns="45719" tIns="45719" rIns="45719" bIns="45719" numCol="1" anchor="ctr">
              <a:noAutofit/>
            </a:bodyPr>
            <a:lstStyle/>
            <a:p>
              <a:pPr/>
            </a:p>
          </p:txBody>
        </p:sp>
        <p:pic>
          <p:nvPicPr>
            <p:cNvPr id="554" name="image35.png" descr="image35.png"/>
            <p:cNvPicPr>
              <a:picLocks noChangeAspect="1"/>
            </p:cNvPicPr>
            <p:nvPr/>
          </p:nvPicPr>
          <p:blipFill>
            <a:blip r:embed="rId2">
              <a:extLst/>
            </a:blip>
            <a:stretch>
              <a:fillRect/>
            </a:stretch>
          </p:blipFill>
          <p:spPr>
            <a:xfrm>
              <a:off x="0" y="0"/>
              <a:ext cx="7916666" cy="3137736"/>
            </a:xfrm>
            <a:prstGeom prst="rect">
              <a:avLst/>
            </a:prstGeom>
            <a:ln w="88900" cap="sq">
              <a:solidFill>
                <a:srgbClr val="FFFFFF"/>
              </a:solidFill>
              <a:prstDash val="solid"/>
              <a:miter lim="800000"/>
            </a:ln>
            <a:effectLst>
              <a:outerShdw sx="100000" sy="100000" kx="0" ky="0" algn="b" rotWithShape="0" blurRad="50800" dist="18000" dir="5400000">
                <a:srgbClr val="000000">
                  <a:alpha val="40000"/>
                </a:srgbClr>
              </a:outerShdw>
            </a:effectLst>
          </p:spPr>
        </p:pic>
      </p:grpSp>
      <p:grpSp>
        <p:nvGrpSpPr>
          <p:cNvPr id="558" name="Google Shape;256;p21"/>
          <p:cNvGrpSpPr/>
          <p:nvPr/>
        </p:nvGrpSpPr>
        <p:grpSpPr>
          <a:xfrm>
            <a:off x="2137666" y="339391"/>
            <a:ext cx="7916667" cy="3089610"/>
            <a:chOff x="0" y="0"/>
            <a:chExt cx="7916665" cy="3089609"/>
          </a:xfrm>
        </p:grpSpPr>
        <p:sp>
          <p:nvSpPr>
            <p:cNvPr id="556" name="Rectangle"/>
            <p:cNvSpPr/>
            <p:nvPr/>
          </p:nvSpPr>
          <p:spPr>
            <a:xfrm>
              <a:off x="0" y="0"/>
              <a:ext cx="7916666" cy="3089610"/>
            </a:xfrm>
            <a:prstGeom prst="rect">
              <a:avLst/>
            </a:prstGeom>
            <a:solidFill>
              <a:srgbClr val="EDEDED"/>
            </a:solidFill>
            <a:ln w="12700" cap="flat">
              <a:noFill/>
              <a:miter lim="400000"/>
            </a:ln>
            <a:effectLst/>
          </p:spPr>
          <p:txBody>
            <a:bodyPr wrap="square" lIns="45719" tIns="45719" rIns="45719" bIns="45719" numCol="1" anchor="ctr">
              <a:noAutofit/>
            </a:bodyPr>
            <a:lstStyle/>
            <a:p>
              <a:pPr/>
            </a:p>
          </p:txBody>
        </p:sp>
        <p:pic>
          <p:nvPicPr>
            <p:cNvPr id="557" name="image34.png" descr="image34.png"/>
            <p:cNvPicPr>
              <a:picLocks noChangeAspect="1"/>
            </p:cNvPicPr>
            <p:nvPr/>
          </p:nvPicPr>
          <p:blipFill>
            <a:blip r:embed="rId3">
              <a:extLst/>
            </a:blip>
            <a:stretch>
              <a:fillRect/>
            </a:stretch>
          </p:blipFill>
          <p:spPr>
            <a:xfrm>
              <a:off x="0" y="0"/>
              <a:ext cx="7916666" cy="3089610"/>
            </a:xfrm>
            <a:prstGeom prst="rect">
              <a:avLst/>
            </a:prstGeom>
            <a:ln w="88900" cap="sq">
              <a:solidFill>
                <a:srgbClr val="FFFFFF"/>
              </a:solidFill>
              <a:prstDash val="solid"/>
              <a:miter lim="800000"/>
            </a:ln>
            <a:effectLst>
              <a:outerShdw sx="100000" sy="100000" kx="0" ky="0" algn="b" rotWithShape="0" blurRad="50800" dist="18000" dir="5400000">
                <a:srgbClr val="000000">
                  <a:alpha val="40000"/>
                </a:srgbClr>
              </a:outerShdw>
            </a:effectLst>
          </p:spPr>
        </p:pic>
      </p:grpSp>
      <p:sp>
        <p:nvSpPr>
          <p:cNvPr id="559" name="Google Shape;254;p21"/>
          <p:cNvSpPr txBox="1"/>
          <p:nvPr/>
        </p:nvSpPr>
        <p:spPr>
          <a:xfrm>
            <a:off x="4708260" y="207935"/>
            <a:ext cx="3158013" cy="5486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sz="2500">
                <a:latin typeface="Arial Black"/>
                <a:ea typeface="Arial Black"/>
                <a:cs typeface="Arial Black"/>
                <a:sym typeface="Arial Black"/>
              </a:defRPr>
            </a:lvl1pPr>
          </a:lstStyle>
          <a:p>
            <a:pPr/>
            <a:r>
              <a:t>Random Forests</a:t>
            </a:r>
          </a:p>
        </p:txBody>
      </p:sp>
      <p:sp>
        <p:nvSpPr>
          <p:cNvPr id="560" name="Google Shape;255;p21"/>
          <p:cNvSpPr txBox="1"/>
          <p:nvPr/>
        </p:nvSpPr>
        <p:spPr>
          <a:xfrm>
            <a:off x="4884319" y="3813690"/>
            <a:ext cx="3158013" cy="5486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sz="2500">
                <a:latin typeface="Arial Black"/>
                <a:ea typeface="Arial Black"/>
                <a:cs typeface="Arial Black"/>
                <a:sym typeface="Arial Black"/>
              </a:defRPr>
            </a:lvl1pPr>
          </a:lstStyle>
          <a:p>
            <a:pPr/>
            <a:r>
              <a:t>Decision Trees</a:t>
            </a:r>
          </a:p>
        </p:txBody>
      </p:sp>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2" name="Google Shape;262;p22"/>
          <p:cNvSpPr txBox="1"/>
          <p:nvPr>
            <p:ph type="title"/>
          </p:nvPr>
        </p:nvSpPr>
        <p:spPr>
          <a:xfrm>
            <a:off x="838200" y="365125"/>
            <a:ext cx="10515600" cy="1325563"/>
          </a:xfrm>
          <a:prstGeom prst="rect">
            <a:avLst/>
          </a:prstGeom>
        </p:spPr>
        <p:txBody>
          <a:bodyPr/>
          <a:lstStyle/>
          <a:p>
            <a:pPr defTabSz="896111">
              <a:defRPr sz="4312">
                <a:latin typeface="Humnst777 Lt BT Light"/>
                <a:ea typeface="Humnst777 Lt BT Light"/>
                <a:cs typeface="Humnst777 Lt BT Light"/>
                <a:sym typeface="Humnst777 Lt BT Light"/>
              </a:defRPr>
            </a:pPr>
            <a:r>
              <a:t>Model Results and Interpretation</a:t>
            </a:r>
            <a:br/>
          </a:p>
        </p:txBody>
      </p:sp>
      <p:grpSp>
        <p:nvGrpSpPr>
          <p:cNvPr id="599" name="Diagram 1"/>
          <p:cNvGrpSpPr/>
          <p:nvPr/>
        </p:nvGrpSpPr>
        <p:grpSpPr>
          <a:xfrm>
            <a:off x="259843" y="1312332"/>
            <a:ext cx="11663847" cy="5545667"/>
            <a:chOff x="0" y="0"/>
            <a:chExt cx="11663845" cy="5545666"/>
          </a:xfrm>
        </p:grpSpPr>
        <p:grpSp>
          <p:nvGrpSpPr>
            <p:cNvPr id="565" name="Group"/>
            <p:cNvGrpSpPr/>
            <p:nvPr/>
          </p:nvGrpSpPr>
          <p:grpSpPr>
            <a:xfrm>
              <a:off x="0" y="0"/>
              <a:ext cx="5621131" cy="5545667"/>
              <a:chOff x="0" y="0"/>
              <a:chExt cx="5621130" cy="5545666"/>
            </a:xfrm>
          </p:grpSpPr>
          <p:sp>
            <p:nvSpPr>
              <p:cNvPr id="563" name="Rounded Rectangle"/>
              <p:cNvSpPr/>
              <p:nvPr/>
            </p:nvSpPr>
            <p:spPr>
              <a:xfrm>
                <a:off x="0" y="0"/>
                <a:ext cx="5621131" cy="5545667"/>
              </a:xfrm>
              <a:prstGeom prst="roundRect">
                <a:avLst>
                  <a:gd name="adj" fmla="val 10000"/>
                </a:avLst>
              </a:prstGeom>
              <a:solidFill>
                <a:srgbClr val="E0E0E0"/>
              </a:solidFill>
              <a:ln w="12700" cap="flat">
                <a:noFill/>
                <a:miter lim="400000"/>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defTabSz="1333500">
                  <a:lnSpc>
                    <a:spcPct val="90000"/>
                  </a:lnSpc>
                  <a:spcBef>
                    <a:spcPts val="500"/>
                  </a:spcBef>
                  <a:defRPr sz="3000"/>
                </a:pPr>
              </a:p>
            </p:txBody>
          </p:sp>
          <p:sp>
            <p:nvSpPr>
              <p:cNvPr id="564" name="Random Forests:"/>
              <p:cNvSpPr txBox="1"/>
              <p:nvPr/>
            </p:nvSpPr>
            <p:spPr>
              <a:xfrm>
                <a:off x="0" y="191135"/>
                <a:ext cx="5621131" cy="12814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14300" tIns="114300" rIns="114300" bIns="114300" numCol="1" anchor="ctr">
                <a:spAutoFit/>
              </a:bodyPr>
              <a:lstStyle>
                <a:lvl1pPr algn="ctr" defTabSz="1333500">
                  <a:lnSpc>
                    <a:spcPct val="90000"/>
                  </a:lnSpc>
                  <a:spcBef>
                    <a:spcPts val="1200"/>
                  </a:spcBef>
                  <a:defRPr sz="3000"/>
                </a:lvl1pPr>
              </a:lstStyle>
              <a:p>
                <a:pPr/>
                <a:r>
                  <a:t>Random Forests:</a:t>
                </a:r>
              </a:p>
            </p:txBody>
          </p:sp>
        </p:grpSp>
        <p:grpSp>
          <p:nvGrpSpPr>
            <p:cNvPr id="568" name="Group"/>
            <p:cNvGrpSpPr/>
            <p:nvPr/>
          </p:nvGrpSpPr>
          <p:grpSpPr>
            <a:xfrm>
              <a:off x="578347" y="877929"/>
              <a:ext cx="4464437" cy="801371"/>
              <a:chOff x="0" y="-8237"/>
              <a:chExt cx="4464436" cy="801369"/>
            </a:xfrm>
          </p:grpSpPr>
          <p:sp>
            <p:nvSpPr>
              <p:cNvPr id="566" name="Rounded Rectangle"/>
              <p:cNvSpPr/>
              <p:nvPr/>
            </p:nvSpPr>
            <p:spPr>
              <a:xfrm>
                <a:off x="0" y="0"/>
                <a:ext cx="4464437" cy="784896"/>
              </a:xfrm>
              <a:prstGeom prst="roundRect">
                <a:avLst>
                  <a:gd name="adj" fmla="val 10000"/>
                </a:avLst>
              </a:prstGeom>
              <a:gradFill flip="none" rotWithShape="1">
                <a:gsLst>
                  <a:gs pos="0">
                    <a:srgbClr val="FFFFFF"/>
                  </a:gs>
                  <a:gs pos="35000">
                    <a:srgbClr val="FFFFFF"/>
                  </a:gs>
                  <a:gs pos="100000">
                    <a:srgbClr val="FFFFFF"/>
                  </a:gs>
                </a:gsLst>
                <a:lin ang="16200000" scaled="0"/>
              </a:gradFill>
              <a:ln w="12700" cap="flat">
                <a:noFill/>
                <a:miter lim="400000"/>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just" defTabSz="488950">
                  <a:lnSpc>
                    <a:spcPct val="90000"/>
                  </a:lnSpc>
                  <a:spcBef>
                    <a:spcPts val="500"/>
                  </a:spcBef>
                  <a:defRPr sz="1100"/>
                </a:pPr>
              </a:p>
            </p:txBody>
          </p:sp>
          <p:sp>
            <p:nvSpPr>
              <p:cNvPr id="567" name="Accuracy: 75.1% =&gt; These metrics provide insights into the model's performance in predicting positive and negative instances. The accuracy indicates the overall correctness of the predictions, with a value of 75.1% suggesting that the model is able to cl"/>
              <p:cNvSpPr txBox="1"/>
              <p:nvPr/>
            </p:nvSpPr>
            <p:spPr>
              <a:xfrm>
                <a:off x="29974" y="-8238"/>
                <a:ext cx="4404488" cy="8013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0954" tIns="20954" rIns="20954" bIns="20954" numCol="1" anchor="ctr">
                <a:spAutoFit/>
              </a:bodyPr>
              <a:lstStyle/>
              <a:p>
                <a:pPr algn="just" defTabSz="488950">
                  <a:lnSpc>
                    <a:spcPct val="90000"/>
                  </a:lnSpc>
                  <a:spcBef>
                    <a:spcPts val="400"/>
                  </a:spcBef>
                  <a:defRPr b="1" sz="1100"/>
                </a:pPr>
                <a:r>
                  <a:t>Accuracy: 75.1% </a:t>
                </a:r>
                <a:r>
                  <a:rPr b="0"/>
                  <a:t>=&gt; These metrics provide insights into the model's performance in predicting positive and negative instances. The accuracy indicates the overall correctness of the predictions, with a value of 75.1% suggesting that the model is able to classify correctly around 75% of the instances.</a:t>
                </a:r>
              </a:p>
            </p:txBody>
          </p:sp>
        </p:grpSp>
        <p:grpSp>
          <p:nvGrpSpPr>
            <p:cNvPr id="571" name="Group"/>
            <p:cNvGrpSpPr/>
            <p:nvPr/>
          </p:nvGrpSpPr>
          <p:grpSpPr>
            <a:xfrm>
              <a:off x="578347" y="1866024"/>
              <a:ext cx="4464437" cy="662230"/>
              <a:chOff x="0" y="0"/>
              <a:chExt cx="4464436" cy="662229"/>
            </a:xfrm>
          </p:grpSpPr>
          <p:sp>
            <p:nvSpPr>
              <p:cNvPr id="569" name="Rounded Rectangle"/>
              <p:cNvSpPr/>
              <p:nvPr/>
            </p:nvSpPr>
            <p:spPr>
              <a:xfrm>
                <a:off x="0" y="0"/>
                <a:ext cx="4464437" cy="662230"/>
              </a:xfrm>
              <a:prstGeom prst="roundRect">
                <a:avLst>
                  <a:gd name="adj" fmla="val 10000"/>
                </a:avLst>
              </a:prstGeom>
              <a:gradFill flip="none" rotWithShape="1">
                <a:gsLst>
                  <a:gs pos="0">
                    <a:srgbClr val="FFFFFF"/>
                  </a:gs>
                  <a:gs pos="35000">
                    <a:srgbClr val="FFFFFF"/>
                  </a:gs>
                  <a:gs pos="100000">
                    <a:srgbClr val="FFFFFF"/>
                  </a:gs>
                </a:gsLst>
                <a:lin ang="16200000" scaled="0"/>
              </a:gradFill>
              <a:ln w="12700" cap="flat">
                <a:noFill/>
                <a:miter lim="400000"/>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just" defTabSz="488950">
                  <a:lnSpc>
                    <a:spcPct val="90000"/>
                  </a:lnSpc>
                  <a:spcBef>
                    <a:spcPts val="500"/>
                  </a:spcBef>
                  <a:defRPr sz="1100"/>
                </a:pPr>
              </a:p>
            </p:txBody>
          </p:sp>
          <p:sp>
            <p:nvSpPr>
              <p:cNvPr id="570" name="Recall: 76.5% =&gt; The recall metric measures the ability of the model to correctly identify positive instances, with a value of 76.5% indicating that the model has a relatively high rate of correctly identifying canceled bookings"/>
              <p:cNvSpPr txBox="1"/>
              <p:nvPr/>
            </p:nvSpPr>
            <p:spPr>
              <a:xfrm>
                <a:off x="26380" y="79019"/>
                <a:ext cx="4411675" cy="5041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0954" tIns="20954" rIns="20954" bIns="20954" numCol="1" anchor="ctr">
                <a:spAutoFit/>
              </a:bodyPr>
              <a:lstStyle/>
              <a:p>
                <a:pPr algn="just" defTabSz="488950">
                  <a:lnSpc>
                    <a:spcPct val="90000"/>
                  </a:lnSpc>
                  <a:spcBef>
                    <a:spcPts val="400"/>
                  </a:spcBef>
                  <a:defRPr b="1" sz="1100"/>
                </a:pPr>
                <a:r>
                  <a:t>Recall: 76.5% </a:t>
                </a:r>
                <a:r>
                  <a:rPr b="0"/>
                  <a:t>=&gt; The recall metric measures the ability of the model to correctly identify positive instances, with a value of 76.5% indicating that the model has a relatively high rate of correctly identifying canceled bookings</a:t>
                </a:r>
              </a:p>
            </p:txBody>
          </p:sp>
        </p:grpSp>
        <p:grpSp>
          <p:nvGrpSpPr>
            <p:cNvPr id="574" name="Group"/>
            <p:cNvGrpSpPr/>
            <p:nvPr/>
          </p:nvGrpSpPr>
          <p:grpSpPr>
            <a:xfrm>
              <a:off x="578347" y="2736882"/>
              <a:ext cx="4496904" cy="743885"/>
              <a:chOff x="0" y="0"/>
              <a:chExt cx="4496903" cy="743884"/>
            </a:xfrm>
          </p:grpSpPr>
          <p:sp>
            <p:nvSpPr>
              <p:cNvPr id="572" name="Rounded Rectangle"/>
              <p:cNvSpPr/>
              <p:nvPr/>
            </p:nvSpPr>
            <p:spPr>
              <a:xfrm>
                <a:off x="0" y="0"/>
                <a:ext cx="4496904" cy="743885"/>
              </a:xfrm>
              <a:prstGeom prst="roundRect">
                <a:avLst>
                  <a:gd name="adj" fmla="val 10000"/>
                </a:avLst>
              </a:prstGeom>
              <a:gradFill flip="none" rotWithShape="1">
                <a:gsLst>
                  <a:gs pos="0">
                    <a:srgbClr val="FFFFFF"/>
                  </a:gs>
                  <a:gs pos="35000">
                    <a:srgbClr val="FFFFFF"/>
                  </a:gs>
                  <a:gs pos="100000">
                    <a:srgbClr val="FFFFFF"/>
                  </a:gs>
                </a:gsLst>
                <a:lin ang="16200000" scaled="0"/>
              </a:gradFill>
              <a:ln w="12700" cap="flat">
                <a:noFill/>
                <a:miter lim="400000"/>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just" defTabSz="488950">
                  <a:lnSpc>
                    <a:spcPct val="90000"/>
                  </a:lnSpc>
                  <a:spcBef>
                    <a:spcPts val="500"/>
                  </a:spcBef>
                  <a:defRPr sz="1100"/>
                </a:pPr>
              </a:p>
            </p:txBody>
          </p:sp>
          <p:sp>
            <p:nvSpPr>
              <p:cNvPr id="573" name="Precision: 53% =&gt; Precision represents the proportion of correctly predicted positive instances out of the total instances predicted as positive. With a precision value of 53%, the model's predictions of canceled bookings are somewhat accurate, but there"/>
              <p:cNvSpPr txBox="1"/>
              <p:nvPr/>
            </p:nvSpPr>
            <p:spPr>
              <a:xfrm>
                <a:off x="28772" y="45552"/>
                <a:ext cx="4439360" cy="6527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0954" tIns="20954" rIns="20954" bIns="20954" numCol="1" anchor="ctr">
                <a:spAutoFit/>
              </a:bodyPr>
              <a:lstStyle/>
              <a:p>
                <a:pPr algn="just" defTabSz="488950">
                  <a:lnSpc>
                    <a:spcPct val="90000"/>
                  </a:lnSpc>
                  <a:spcBef>
                    <a:spcPts val="400"/>
                  </a:spcBef>
                  <a:defRPr b="1" sz="1100"/>
                </a:pPr>
                <a:r>
                  <a:t>Precision: 53% </a:t>
                </a:r>
                <a:r>
                  <a:rPr b="0"/>
                  <a:t>=&gt; Precision represents the proportion of correctly predicted positive instances out of the total instances predicted as positive. With a precision value of 53%, the model's predictions of canceled bookings are somewhat accurate, but there is room for improvement</a:t>
                </a:r>
              </a:p>
            </p:txBody>
          </p:sp>
        </p:grpSp>
        <p:grpSp>
          <p:nvGrpSpPr>
            <p:cNvPr id="577" name="Group"/>
            <p:cNvGrpSpPr/>
            <p:nvPr/>
          </p:nvGrpSpPr>
          <p:grpSpPr>
            <a:xfrm>
              <a:off x="578347" y="3704103"/>
              <a:ext cx="4496904" cy="652781"/>
              <a:chOff x="0" y="-7164"/>
              <a:chExt cx="4496903" cy="652779"/>
            </a:xfrm>
          </p:grpSpPr>
          <p:sp>
            <p:nvSpPr>
              <p:cNvPr id="575" name="Rounded Rectangle"/>
              <p:cNvSpPr/>
              <p:nvPr/>
            </p:nvSpPr>
            <p:spPr>
              <a:xfrm>
                <a:off x="0" y="0"/>
                <a:ext cx="4496904" cy="638450"/>
              </a:xfrm>
              <a:prstGeom prst="roundRect">
                <a:avLst>
                  <a:gd name="adj" fmla="val 10000"/>
                </a:avLst>
              </a:prstGeom>
              <a:gradFill flip="none" rotWithShape="1">
                <a:gsLst>
                  <a:gs pos="0">
                    <a:srgbClr val="FFFFFF"/>
                  </a:gs>
                  <a:gs pos="35000">
                    <a:srgbClr val="FFFFFF"/>
                  </a:gs>
                  <a:gs pos="100000">
                    <a:srgbClr val="FFFFFF"/>
                  </a:gs>
                </a:gsLst>
                <a:lin ang="16200000" scaled="0"/>
              </a:gradFill>
              <a:ln w="12700" cap="flat">
                <a:noFill/>
                <a:miter lim="400000"/>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just" defTabSz="488950">
                  <a:lnSpc>
                    <a:spcPct val="90000"/>
                  </a:lnSpc>
                  <a:spcBef>
                    <a:spcPts val="500"/>
                  </a:spcBef>
                  <a:defRPr sz="1100"/>
                </a:pPr>
              </a:p>
            </p:txBody>
          </p:sp>
          <p:sp>
            <p:nvSpPr>
              <p:cNvPr id="576" name="False Positive Rate (FPR): 25.4% =&gt; The false positive rate (FPR) measures the proportion of negative instances that are incorrectly classified as positive. In this case, the FPR is 25.4%, indicating that there is a moderate rate of false positives"/>
              <p:cNvSpPr txBox="1"/>
              <p:nvPr/>
            </p:nvSpPr>
            <p:spPr>
              <a:xfrm>
                <a:off x="25684" y="-7165"/>
                <a:ext cx="4445536" cy="6527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0954" tIns="20954" rIns="20954" bIns="20954" numCol="1" anchor="ctr">
                <a:spAutoFit/>
              </a:bodyPr>
              <a:lstStyle/>
              <a:p>
                <a:pPr algn="just" defTabSz="488950">
                  <a:lnSpc>
                    <a:spcPct val="90000"/>
                  </a:lnSpc>
                  <a:spcBef>
                    <a:spcPts val="400"/>
                  </a:spcBef>
                  <a:defRPr b="1" sz="1100"/>
                </a:pPr>
                <a:r>
                  <a:t>False Positive Rate (FPR): 25.4% </a:t>
                </a:r>
                <a:r>
                  <a:rPr b="0"/>
                  <a:t>=&gt; The false positive rate (FPR) measures the proportion of negative instances that are incorrectly classified as positive. In this case, the FPR is 25.4%, indicating that there is a moderate rate of false positives</a:t>
                </a:r>
              </a:p>
            </p:txBody>
          </p:sp>
        </p:grpSp>
        <p:grpSp>
          <p:nvGrpSpPr>
            <p:cNvPr id="580" name="Group"/>
            <p:cNvGrpSpPr/>
            <p:nvPr/>
          </p:nvGrpSpPr>
          <p:grpSpPr>
            <a:xfrm>
              <a:off x="562112" y="4556850"/>
              <a:ext cx="4496905" cy="652781"/>
              <a:chOff x="0" y="-1472"/>
              <a:chExt cx="4496903" cy="652779"/>
            </a:xfrm>
          </p:grpSpPr>
          <p:sp>
            <p:nvSpPr>
              <p:cNvPr id="578" name="Rounded Rectangle"/>
              <p:cNvSpPr/>
              <p:nvPr/>
            </p:nvSpPr>
            <p:spPr>
              <a:xfrm>
                <a:off x="0" y="0"/>
                <a:ext cx="4496904" cy="649835"/>
              </a:xfrm>
              <a:prstGeom prst="roundRect">
                <a:avLst>
                  <a:gd name="adj" fmla="val 10000"/>
                </a:avLst>
              </a:prstGeom>
              <a:gradFill flip="none" rotWithShape="1">
                <a:gsLst>
                  <a:gs pos="0">
                    <a:srgbClr val="FFFFFF"/>
                  </a:gs>
                  <a:gs pos="35000">
                    <a:srgbClr val="FFFFFF"/>
                  </a:gs>
                  <a:gs pos="100000">
                    <a:srgbClr val="FFFFFF"/>
                  </a:gs>
                </a:gsLst>
                <a:lin ang="16200000" scaled="0"/>
              </a:gradFill>
              <a:ln w="12700" cap="flat">
                <a:noFill/>
                <a:miter lim="400000"/>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just" defTabSz="488950">
                  <a:lnSpc>
                    <a:spcPct val="90000"/>
                  </a:lnSpc>
                  <a:spcBef>
                    <a:spcPts val="500"/>
                  </a:spcBef>
                  <a:defRPr sz="1100"/>
                </a:pPr>
              </a:p>
            </p:txBody>
          </p:sp>
          <p:sp>
            <p:nvSpPr>
              <p:cNvPr id="579" name="Specificity(1-FPR): 74.6% =&gt;Specificity is the proportion of correctly predicted negative instances out of the total actual negative instances. With a specificity of 74.6%, the model has a reasonable ability to correctly identify non-canceled bookings."/>
              <p:cNvSpPr txBox="1"/>
              <p:nvPr/>
            </p:nvSpPr>
            <p:spPr>
              <a:xfrm>
                <a:off x="26017" y="-1473"/>
                <a:ext cx="4444869" cy="6527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0954" tIns="20954" rIns="20954" bIns="20954" numCol="1" anchor="ctr">
                <a:spAutoFit/>
              </a:bodyPr>
              <a:lstStyle/>
              <a:p>
                <a:pPr algn="just" defTabSz="488950">
                  <a:lnSpc>
                    <a:spcPct val="90000"/>
                  </a:lnSpc>
                  <a:spcBef>
                    <a:spcPts val="400"/>
                  </a:spcBef>
                  <a:defRPr b="1" sz="1100"/>
                </a:pPr>
                <a:r>
                  <a:t>Specificity(1-FPR): 74.6% </a:t>
                </a:r>
                <a:r>
                  <a:rPr b="0"/>
                  <a:t>=&gt;Specificity is the proportion of correctly predicted negative instances out of the total actual negative instances. With a specificity of 74.6%, the model has a reasonable ability to correctly identify non-canceled bookings.</a:t>
                </a:r>
              </a:p>
            </p:txBody>
          </p:sp>
        </p:grpSp>
        <p:grpSp>
          <p:nvGrpSpPr>
            <p:cNvPr id="583" name="Group"/>
            <p:cNvGrpSpPr/>
            <p:nvPr/>
          </p:nvGrpSpPr>
          <p:grpSpPr>
            <a:xfrm>
              <a:off x="6042714" y="0"/>
              <a:ext cx="5621132" cy="5545667"/>
              <a:chOff x="0" y="0"/>
              <a:chExt cx="5621130" cy="5545666"/>
            </a:xfrm>
          </p:grpSpPr>
          <p:sp>
            <p:nvSpPr>
              <p:cNvPr id="581" name="Rounded Rectangle"/>
              <p:cNvSpPr/>
              <p:nvPr/>
            </p:nvSpPr>
            <p:spPr>
              <a:xfrm>
                <a:off x="0" y="0"/>
                <a:ext cx="5621131" cy="5545667"/>
              </a:xfrm>
              <a:prstGeom prst="roundRect">
                <a:avLst>
                  <a:gd name="adj" fmla="val 10000"/>
                </a:avLst>
              </a:prstGeom>
              <a:solidFill>
                <a:srgbClr val="E0E0E0"/>
              </a:solidFill>
              <a:ln w="12700" cap="flat">
                <a:noFill/>
                <a:miter lim="400000"/>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defTabSz="1333500">
                  <a:lnSpc>
                    <a:spcPct val="90000"/>
                  </a:lnSpc>
                  <a:spcBef>
                    <a:spcPts val="500"/>
                  </a:spcBef>
                  <a:defRPr sz="3000"/>
                </a:pPr>
              </a:p>
            </p:txBody>
          </p:sp>
          <p:sp>
            <p:nvSpPr>
              <p:cNvPr id="582" name="Decision Trees:"/>
              <p:cNvSpPr txBox="1"/>
              <p:nvPr/>
            </p:nvSpPr>
            <p:spPr>
              <a:xfrm>
                <a:off x="0" y="191135"/>
                <a:ext cx="5621131" cy="12814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14300" tIns="114300" rIns="114300" bIns="114300" numCol="1" anchor="ctr">
                <a:spAutoFit/>
              </a:bodyPr>
              <a:lstStyle>
                <a:lvl1pPr algn="ctr" defTabSz="1333500">
                  <a:lnSpc>
                    <a:spcPct val="90000"/>
                  </a:lnSpc>
                  <a:spcBef>
                    <a:spcPts val="1200"/>
                  </a:spcBef>
                  <a:defRPr sz="3000"/>
                </a:lvl1pPr>
              </a:lstStyle>
              <a:p>
                <a:pPr/>
                <a:r>
                  <a:t>Decision Trees:</a:t>
                </a:r>
              </a:p>
            </p:txBody>
          </p:sp>
        </p:grpSp>
        <p:grpSp>
          <p:nvGrpSpPr>
            <p:cNvPr id="586" name="Group"/>
            <p:cNvGrpSpPr/>
            <p:nvPr/>
          </p:nvGrpSpPr>
          <p:grpSpPr>
            <a:xfrm>
              <a:off x="6597047" y="1874291"/>
              <a:ext cx="4496905" cy="658587"/>
              <a:chOff x="0" y="0"/>
              <a:chExt cx="4496903" cy="658586"/>
            </a:xfrm>
          </p:grpSpPr>
          <p:sp>
            <p:nvSpPr>
              <p:cNvPr id="584" name="Rounded Rectangle"/>
              <p:cNvSpPr/>
              <p:nvPr/>
            </p:nvSpPr>
            <p:spPr>
              <a:xfrm>
                <a:off x="0" y="0"/>
                <a:ext cx="4496904" cy="658587"/>
              </a:xfrm>
              <a:prstGeom prst="roundRect">
                <a:avLst>
                  <a:gd name="adj" fmla="val 10000"/>
                </a:avLst>
              </a:prstGeom>
              <a:gradFill flip="none" rotWithShape="1">
                <a:gsLst>
                  <a:gs pos="0">
                    <a:srgbClr val="FFFFFF"/>
                  </a:gs>
                  <a:gs pos="35000">
                    <a:srgbClr val="FFFFFF"/>
                  </a:gs>
                  <a:gs pos="100000">
                    <a:srgbClr val="FFFFFF"/>
                  </a:gs>
                </a:gsLst>
                <a:lin ang="16200000" scaled="0"/>
              </a:gradFill>
              <a:ln w="12700" cap="flat">
                <a:noFill/>
                <a:miter lim="400000"/>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just" defTabSz="488950">
                  <a:lnSpc>
                    <a:spcPct val="90000"/>
                  </a:lnSpc>
                  <a:spcBef>
                    <a:spcPts val="500"/>
                  </a:spcBef>
                  <a:defRPr sz="1100"/>
                </a:pPr>
              </a:p>
            </p:txBody>
          </p:sp>
          <p:sp>
            <p:nvSpPr>
              <p:cNvPr id="585" name="Recall: 66.7% =&gt; The recall metric, with a value of 66.7%, represents the model's ability to correctly identify positive instances. In this case, it indicates that the model has a moderate rate of correctly identifying a specific class or condition."/>
              <p:cNvSpPr txBox="1"/>
              <p:nvPr/>
            </p:nvSpPr>
            <p:spPr>
              <a:xfrm>
                <a:off x="26274" y="2902"/>
                <a:ext cx="4444357" cy="6527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0954" tIns="20954" rIns="20954" bIns="20954" numCol="1" anchor="ctr">
                <a:spAutoFit/>
              </a:bodyPr>
              <a:lstStyle/>
              <a:p>
                <a:pPr algn="just" defTabSz="488950">
                  <a:lnSpc>
                    <a:spcPct val="90000"/>
                  </a:lnSpc>
                  <a:spcBef>
                    <a:spcPts val="400"/>
                  </a:spcBef>
                  <a:defRPr b="1" sz="1100"/>
                </a:pPr>
                <a:r>
                  <a:t>Recall: 66.7% </a:t>
                </a:r>
                <a:r>
                  <a:rPr b="0"/>
                  <a:t>=&gt; The recall metric, with a value of 66.7%, represents the model's ability to correctly identify positive instances. In this case, it indicates that the model has a moderate rate of correctly identifying a specific class or condition.</a:t>
                </a:r>
              </a:p>
            </p:txBody>
          </p:sp>
        </p:grpSp>
        <p:grpSp>
          <p:nvGrpSpPr>
            <p:cNvPr id="589" name="Group"/>
            <p:cNvGrpSpPr/>
            <p:nvPr/>
          </p:nvGrpSpPr>
          <p:grpSpPr>
            <a:xfrm>
              <a:off x="6597047" y="2733589"/>
              <a:ext cx="4496905" cy="652781"/>
              <a:chOff x="0" y="-7828"/>
              <a:chExt cx="4496903" cy="652779"/>
            </a:xfrm>
          </p:grpSpPr>
          <p:sp>
            <p:nvSpPr>
              <p:cNvPr id="587" name="Rounded Rectangle"/>
              <p:cNvSpPr/>
              <p:nvPr/>
            </p:nvSpPr>
            <p:spPr>
              <a:xfrm>
                <a:off x="0" y="0"/>
                <a:ext cx="4496904" cy="637123"/>
              </a:xfrm>
              <a:prstGeom prst="roundRect">
                <a:avLst>
                  <a:gd name="adj" fmla="val 10000"/>
                </a:avLst>
              </a:prstGeom>
              <a:gradFill flip="none" rotWithShape="1">
                <a:gsLst>
                  <a:gs pos="0">
                    <a:srgbClr val="FFFFFF"/>
                  </a:gs>
                  <a:gs pos="35000">
                    <a:srgbClr val="FFFFFF"/>
                  </a:gs>
                  <a:gs pos="100000">
                    <a:srgbClr val="FFFFFF"/>
                  </a:gs>
                </a:gsLst>
                <a:lin ang="16200000" scaled="0"/>
              </a:gradFill>
              <a:ln w="12700" cap="flat">
                <a:noFill/>
                <a:miter lim="400000"/>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just" defTabSz="488950">
                  <a:lnSpc>
                    <a:spcPct val="90000"/>
                  </a:lnSpc>
                  <a:spcBef>
                    <a:spcPts val="500"/>
                  </a:spcBef>
                  <a:defRPr sz="1100"/>
                </a:pPr>
              </a:p>
            </p:txBody>
          </p:sp>
          <p:sp>
            <p:nvSpPr>
              <p:cNvPr id="588" name="Precision: 59% =&gt; Precision, with a value of 59%, measures the proportion of correctly predicted positive instances out of the total instances predicted as positive. A higher precision value indicates a greater accuracy in identifying positive instances."/>
              <p:cNvSpPr txBox="1"/>
              <p:nvPr/>
            </p:nvSpPr>
            <p:spPr>
              <a:xfrm>
                <a:off x="25645" y="-7829"/>
                <a:ext cx="4445613" cy="6527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0954" tIns="20954" rIns="20954" bIns="20954" numCol="1" anchor="ctr">
                <a:spAutoFit/>
              </a:bodyPr>
              <a:lstStyle/>
              <a:p>
                <a:pPr algn="just" defTabSz="488950">
                  <a:lnSpc>
                    <a:spcPct val="90000"/>
                  </a:lnSpc>
                  <a:spcBef>
                    <a:spcPts val="400"/>
                  </a:spcBef>
                  <a:defRPr b="1" sz="1100"/>
                </a:pPr>
                <a:r>
                  <a:t>Precision: 59% </a:t>
                </a:r>
                <a:r>
                  <a:rPr b="0"/>
                  <a:t>=&gt; Precision, with a value of 59%, measures the proportion of correctly predicted positive instances out of the total instances predicted as positive. A higher precision value indicates a greater accuracy in identifying positive instances.</a:t>
                </a:r>
              </a:p>
            </p:txBody>
          </p:sp>
        </p:grpSp>
        <p:grpSp>
          <p:nvGrpSpPr>
            <p:cNvPr id="592" name="Group"/>
            <p:cNvGrpSpPr/>
            <p:nvPr/>
          </p:nvGrpSpPr>
          <p:grpSpPr>
            <a:xfrm>
              <a:off x="6597047" y="3623964"/>
              <a:ext cx="4496905" cy="643906"/>
              <a:chOff x="0" y="0"/>
              <a:chExt cx="4496903" cy="643904"/>
            </a:xfrm>
          </p:grpSpPr>
          <p:sp>
            <p:nvSpPr>
              <p:cNvPr id="590" name="Rounded Rectangle"/>
              <p:cNvSpPr/>
              <p:nvPr/>
            </p:nvSpPr>
            <p:spPr>
              <a:xfrm>
                <a:off x="0" y="0"/>
                <a:ext cx="4496904" cy="643905"/>
              </a:xfrm>
              <a:prstGeom prst="roundRect">
                <a:avLst>
                  <a:gd name="adj" fmla="val 10000"/>
                </a:avLst>
              </a:prstGeom>
              <a:gradFill flip="none" rotWithShape="1">
                <a:gsLst>
                  <a:gs pos="0">
                    <a:srgbClr val="FFFFFF"/>
                  </a:gs>
                  <a:gs pos="35000">
                    <a:srgbClr val="FFFFFF"/>
                  </a:gs>
                  <a:gs pos="100000">
                    <a:srgbClr val="FFFFFF"/>
                  </a:gs>
                </a:gsLst>
                <a:lin ang="16200000" scaled="0"/>
              </a:gradFill>
              <a:ln w="12700" cap="flat">
                <a:noFill/>
                <a:miter lim="400000"/>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just" defTabSz="488950">
                  <a:lnSpc>
                    <a:spcPct val="90000"/>
                  </a:lnSpc>
                  <a:spcBef>
                    <a:spcPts val="500"/>
                  </a:spcBef>
                  <a:defRPr sz="1100"/>
                </a:pPr>
              </a:p>
            </p:txBody>
          </p:sp>
          <p:sp>
            <p:nvSpPr>
              <p:cNvPr id="591" name="False Positive Rate (FPR): 17.4% =&gt; The false positive rate (FPR) of 17.4% signifies the proportion of negative instances that are incorrectly classified as positive. A lower FPR indicates a lower rate of false positives."/>
              <p:cNvSpPr txBox="1"/>
              <p:nvPr/>
            </p:nvSpPr>
            <p:spPr>
              <a:xfrm>
                <a:off x="25844" y="69857"/>
                <a:ext cx="4445217" cy="5041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0954" tIns="20954" rIns="20954" bIns="20954" numCol="1" anchor="ctr">
                <a:spAutoFit/>
              </a:bodyPr>
              <a:lstStyle/>
              <a:p>
                <a:pPr algn="just" defTabSz="488950">
                  <a:lnSpc>
                    <a:spcPct val="90000"/>
                  </a:lnSpc>
                  <a:spcBef>
                    <a:spcPts val="400"/>
                  </a:spcBef>
                  <a:defRPr b="1" sz="1100"/>
                </a:pPr>
                <a:r>
                  <a:t>False Positive Rate (FPR): 17.4% </a:t>
                </a:r>
                <a:r>
                  <a:rPr b="0"/>
                  <a:t>=&gt; The false positive rate (FPR) of 17.4% signifies the proportion of negative instances that are incorrectly classified as positive. A lower FPR indicates a lower rate of false positives.</a:t>
                </a:r>
              </a:p>
            </p:txBody>
          </p:sp>
        </p:grpSp>
        <p:grpSp>
          <p:nvGrpSpPr>
            <p:cNvPr id="595" name="Group"/>
            <p:cNvGrpSpPr/>
            <p:nvPr/>
          </p:nvGrpSpPr>
          <p:grpSpPr>
            <a:xfrm>
              <a:off x="6597047" y="4471863"/>
              <a:ext cx="4496905" cy="652781"/>
              <a:chOff x="0" y="-4245"/>
              <a:chExt cx="4496903" cy="652779"/>
            </a:xfrm>
          </p:grpSpPr>
          <p:sp>
            <p:nvSpPr>
              <p:cNvPr id="593" name="Rounded Rectangle"/>
              <p:cNvSpPr/>
              <p:nvPr/>
            </p:nvSpPr>
            <p:spPr>
              <a:xfrm>
                <a:off x="0" y="0"/>
                <a:ext cx="4496904" cy="644290"/>
              </a:xfrm>
              <a:prstGeom prst="roundRect">
                <a:avLst>
                  <a:gd name="adj" fmla="val 10000"/>
                </a:avLst>
              </a:prstGeom>
              <a:gradFill flip="none" rotWithShape="1">
                <a:gsLst>
                  <a:gs pos="0">
                    <a:srgbClr val="FFFFFF"/>
                  </a:gs>
                  <a:gs pos="35000">
                    <a:srgbClr val="FFFFFF"/>
                  </a:gs>
                  <a:gs pos="100000">
                    <a:srgbClr val="FFFFFF"/>
                  </a:gs>
                </a:gsLst>
                <a:lin ang="16200000" scaled="0"/>
              </a:gradFill>
              <a:ln w="12700" cap="flat">
                <a:noFill/>
                <a:miter lim="400000"/>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just" defTabSz="488950">
                  <a:lnSpc>
                    <a:spcPct val="90000"/>
                  </a:lnSpc>
                  <a:spcBef>
                    <a:spcPts val="500"/>
                  </a:spcBef>
                  <a:defRPr sz="1100"/>
                </a:pPr>
              </a:p>
            </p:txBody>
          </p:sp>
          <p:sp>
            <p:nvSpPr>
              <p:cNvPr id="594" name="Specificity(1-FPR): 82.6% =&gt; The specificity, with a value of 82.6%, represents the proportion of correctly predicted negative instances out of the total actual negative instances. A higher specificity indicates a greater ability to correctly identify no"/>
              <p:cNvSpPr txBox="1"/>
              <p:nvPr/>
            </p:nvSpPr>
            <p:spPr>
              <a:xfrm>
                <a:off x="25855" y="-4246"/>
                <a:ext cx="4445193" cy="6527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0954" tIns="20954" rIns="20954" bIns="20954" numCol="1" anchor="ctr">
                <a:spAutoFit/>
              </a:bodyPr>
              <a:lstStyle/>
              <a:p>
                <a:pPr algn="just" defTabSz="488950">
                  <a:lnSpc>
                    <a:spcPct val="90000"/>
                  </a:lnSpc>
                  <a:spcBef>
                    <a:spcPts val="400"/>
                  </a:spcBef>
                  <a:defRPr b="1" sz="1100"/>
                </a:pPr>
                <a:r>
                  <a:t>Specificity(1-FPR): 82.6% </a:t>
                </a:r>
                <a:r>
                  <a:rPr b="0"/>
                  <a:t>=&gt; The specificity, with a value of 82.6%, represents the proportion of correctly predicted negative instances out of the total actual negative instances. A higher specificity indicates a greater ability to correctly identify non-positive instances.</a:t>
                </a:r>
              </a:p>
            </p:txBody>
          </p:sp>
        </p:grpSp>
        <p:grpSp>
          <p:nvGrpSpPr>
            <p:cNvPr id="598" name="Group"/>
            <p:cNvGrpSpPr/>
            <p:nvPr/>
          </p:nvGrpSpPr>
          <p:grpSpPr>
            <a:xfrm>
              <a:off x="6597047" y="965883"/>
              <a:ext cx="4496905" cy="709089"/>
              <a:chOff x="0" y="0"/>
              <a:chExt cx="4496903" cy="709088"/>
            </a:xfrm>
          </p:grpSpPr>
          <p:sp>
            <p:nvSpPr>
              <p:cNvPr id="596" name="Rounded Rectangle"/>
              <p:cNvSpPr/>
              <p:nvPr/>
            </p:nvSpPr>
            <p:spPr>
              <a:xfrm>
                <a:off x="0" y="0"/>
                <a:ext cx="4496904" cy="709089"/>
              </a:xfrm>
              <a:prstGeom prst="roundRect">
                <a:avLst>
                  <a:gd name="adj" fmla="val 10000"/>
                </a:avLst>
              </a:prstGeom>
              <a:gradFill flip="none" rotWithShape="1">
                <a:gsLst>
                  <a:gs pos="0">
                    <a:srgbClr val="FFFFFF"/>
                  </a:gs>
                  <a:gs pos="35000">
                    <a:srgbClr val="FFFFFF"/>
                  </a:gs>
                  <a:gs pos="100000">
                    <a:srgbClr val="FFFFFF"/>
                  </a:gs>
                </a:gsLst>
                <a:lin ang="16200000" scaled="0"/>
              </a:gradFill>
              <a:ln w="12700" cap="flat">
                <a:noFill/>
                <a:miter lim="400000"/>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just" defTabSz="488950">
                  <a:lnSpc>
                    <a:spcPct val="90000"/>
                  </a:lnSpc>
                  <a:spcBef>
                    <a:spcPts val="500"/>
                  </a:spcBef>
                  <a:defRPr sz="1100"/>
                </a:pPr>
              </a:p>
            </p:txBody>
          </p:sp>
          <p:sp>
            <p:nvSpPr>
              <p:cNvPr id="597" name="Accuracy: 78.3% =&gt; The accuracy of 78.3% indicates that the model is able to classify correctly around 78% of the instances, providing a measure of overall correctness in predictions."/>
              <p:cNvSpPr txBox="1"/>
              <p:nvPr/>
            </p:nvSpPr>
            <p:spPr>
              <a:xfrm>
                <a:off x="27753" y="102449"/>
                <a:ext cx="4441399" cy="5041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0954" tIns="20954" rIns="20954" bIns="20954" numCol="1" anchor="ctr">
                <a:spAutoFit/>
              </a:bodyPr>
              <a:lstStyle/>
              <a:p>
                <a:pPr algn="just" defTabSz="488950">
                  <a:lnSpc>
                    <a:spcPct val="90000"/>
                  </a:lnSpc>
                  <a:spcBef>
                    <a:spcPts val="400"/>
                  </a:spcBef>
                  <a:defRPr b="1" sz="1100"/>
                </a:pPr>
                <a:r>
                  <a:t>Accuracy: 78.3% </a:t>
                </a:r>
                <a:r>
                  <a:rPr b="0"/>
                  <a:t>=&gt; The accuracy of 78.3% indicates that the model is able to classify correctly around 78% of the instances, providing a measure of overall correctness in predictions.</a:t>
                </a:r>
              </a:p>
            </p:txBody>
          </p:sp>
        </p:grpSp>
      </p:grpSp>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5" name="Google Shape;96;p3"/>
          <p:cNvSpPr txBox="1"/>
          <p:nvPr>
            <p:ph type="title"/>
          </p:nvPr>
        </p:nvSpPr>
        <p:spPr>
          <a:xfrm>
            <a:off x="838200" y="365125"/>
            <a:ext cx="10515600" cy="1325563"/>
          </a:xfrm>
          <a:prstGeom prst="rect">
            <a:avLst/>
          </a:prstGeom>
        </p:spPr>
        <p:txBody>
          <a:bodyPr/>
          <a:lstStyle/>
          <a:p>
            <a:pPr defTabSz="896111">
              <a:defRPr sz="4312">
                <a:latin typeface="Humnst777 Lt BT Light"/>
                <a:ea typeface="Humnst777 Lt BT Light"/>
                <a:cs typeface="Humnst777 Lt BT Light"/>
                <a:sym typeface="Humnst777 Lt BT Light"/>
              </a:defRPr>
            </a:pPr>
            <a:r>
              <a:t>Dataset Overview</a:t>
            </a:r>
            <a:br/>
          </a:p>
        </p:txBody>
      </p:sp>
      <p:sp>
        <p:nvSpPr>
          <p:cNvPr id="126" name="Google Shape;97;p3"/>
          <p:cNvSpPr txBox="1"/>
          <p:nvPr>
            <p:ph type="body" idx="1"/>
          </p:nvPr>
        </p:nvSpPr>
        <p:spPr>
          <a:xfrm>
            <a:off x="838200" y="1462088"/>
            <a:ext cx="10515600" cy="4351338"/>
          </a:xfrm>
          <a:prstGeom prst="rect">
            <a:avLst/>
          </a:prstGeom>
        </p:spPr>
        <p:txBody>
          <a:bodyPr/>
          <a:lstStyle/>
          <a:p>
            <a:pPr marL="210311" indent="-190448" algn="just" defTabSz="841247">
              <a:spcBef>
                <a:spcPts val="0"/>
              </a:spcBef>
              <a:buSzPts val="1200"/>
              <a:defRPr sz="1288">
                <a:latin typeface="Humnst777 Lt BT Light"/>
                <a:ea typeface="Humnst777 Lt BT Light"/>
                <a:cs typeface="Humnst777 Lt BT Light"/>
                <a:sym typeface="Humnst777 Lt BT Light"/>
              </a:defRPr>
            </a:pPr>
            <a:r>
              <a:rPr b="1">
                <a:latin typeface="Arial"/>
                <a:ea typeface="Arial"/>
                <a:cs typeface="Arial"/>
                <a:sym typeface="Arial"/>
              </a:rPr>
              <a:t>Size and Structure:</a:t>
            </a:r>
            <a:r>
              <a:t> </a:t>
            </a:r>
            <a:r>
              <a:t>The hotel dataset consists of 119,390 observations and 32 features, representing a comprehensive collection of hotel reservation data.</a:t>
            </a:r>
          </a:p>
          <a:p>
            <a:pPr marL="210311" indent="-190448" algn="just" defTabSz="841247">
              <a:spcBef>
                <a:spcPts val="0"/>
              </a:spcBef>
              <a:buSzPts val="1200"/>
              <a:defRPr sz="1288">
                <a:latin typeface="Humnst777 Lt BT Light"/>
                <a:ea typeface="Humnst777 Lt BT Light"/>
                <a:cs typeface="Humnst777 Lt BT Light"/>
                <a:sym typeface="Humnst777 Lt BT Light"/>
              </a:defRPr>
            </a:pPr>
          </a:p>
          <a:p>
            <a:pPr marL="210311" indent="-190448" algn="just" defTabSz="841247">
              <a:spcBef>
                <a:spcPts val="900"/>
              </a:spcBef>
              <a:buSzPts val="1200"/>
              <a:defRPr sz="1288">
                <a:latin typeface="Humnst777 Lt BT Light"/>
                <a:ea typeface="Humnst777 Lt BT Light"/>
                <a:cs typeface="Humnst777 Lt BT Light"/>
                <a:sym typeface="Humnst777 Lt BT Light"/>
              </a:defRPr>
            </a:pPr>
            <a:r>
              <a:rPr b="1">
                <a:latin typeface="Arial"/>
                <a:ea typeface="Arial"/>
                <a:cs typeface="Arial"/>
                <a:sym typeface="Arial"/>
              </a:rPr>
              <a:t>Target Variable</a:t>
            </a:r>
            <a:r>
              <a:rPr>
                <a:latin typeface="Arial"/>
                <a:ea typeface="Arial"/>
                <a:cs typeface="Arial"/>
                <a:sym typeface="Arial"/>
              </a:rPr>
              <a:t>: </a:t>
            </a:r>
            <a:r>
              <a:t>“is_canceled” which consists of 2 unique values which are: </a:t>
            </a:r>
          </a:p>
          <a:p>
            <a:pPr lvl="2" marL="0" indent="861111" algn="just" defTabSz="841247">
              <a:spcBef>
                <a:spcPts val="900"/>
              </a:spcBef>
              <a:buSzTx/>
              <a:buNone/>
              <a:defRPr sz="1288">
                <a:latin typeface="Humnst777 Lt BT Light"/>
                <a:ea typeface="Humnst777 Lt BT Light"/>
                <a:cs typeface="Humnst777 Lt BT Light"/>
                <a:sym typeface="Humnst777 Lt BT Light"/>
              </a:defRPr>
            </a:pPr>
            <a:r>
              <a:t>0 = Booking Not canaceled, 1 = Booking canceled</a:t>
            </a:r>
            <a:endParaRPr sz="1840"/>
          </a:p>
          <a:p>
            <a:pPr lvl="2" marL="0" indent="861111" algn="just" defTabSz="841247">
              <a:spcBef>
                <a:spcPts val="900"/>
              </a:spcBef>
              <a:buSzTx/>
              <a:buNone/>
              <a:defRPr sz="1288">
                <a:latin typeface="Humnst777 Lt BT Light"/>
                <a:ea typeface="Humnst777 Lt BT Light"/>
                <a:cs typeface="Humnst777 Lt BT Light"/>
                <a:sym typeface="Humnst777 Lt BT Light"/>
              </a:defRPr>
            </a:pPr>
          </a:p>
          <a:p>
            <a:pPr marL="210311" indent="-190448" algn="just" defTabSz="841247">
              <a:spcBef>
                <a:spcPts val="900"/>
              </a:spcBef>
              <a:buSzPts val="1200"/>
              <a:defRPr sz="1288">
                <a:latin typeface="Humnst777 Lt BT Light"/>
                <a:ea typeface="Humnst777 Lt BT Light"/>
                <a:cs typeface="Humnst777 Lt BT Light"/>
                <a:sym typeface="Humnst777 Lt BT Light"/>
              </a:defRPr>
            </a:pPr>
            <a:r>
              <a:rPr b="1">
                <a:latin typeface="Arial"/>
                <a:ea typeface="Arial"/>
                <a:cs typeface="Arial"/>
                <a:sym typeface="Arial"/>
              </a:rPr>
              <a:t>Data Sources</a:t>
            </a:r>
            <a:r>
              <a:rPr>
                <a:latin typeface="Arial"/>
                <a:ea typeface="Arial"/>
                <a:cs typeface="Arial"/>
                <a:sym typeface="Arial"/>
              </a:rPr>
              <a:t>: </a:t>
            </a:r>
            <a:r>
              <a:rPr>
                <a:solidFill>
                  <a:srgbClr val="3C4043"/>
                </a:solidFill>
              </a:rPr>
              <a:t>The data is originally from the article </a:t>
            </a:r>
            <a:r>
              <a:rPr u="sng">
                <a:solidFill>
                  <a:srgbClr val="0563C1"/>
                </a:solidFill>
                <a:uFill>
                  <a:solidFill>
                    <a:srgbClr val="0563C1"/>
                  </a:solidFill>
                </a:uFill>
                <a:hlinkClick r:id="rId3" invalidUrl="" action="" tgtFrame="" tooltip="" history="1" highlightClick="0" endSnd="0"/>
              </a:rPr>
              <a:t>Hotel Booking Demand Datasets</a:t>
            </a:r>
            <a:r>
              <a:rPr>
                <a:solidFill>
                  <a:srgbClr val="3C4043"/>
                </a:solidFill>
              </a:rPr>
              <a:t>, written by Nuno Antonio, Ana Almeida, and Luis Nunes for </a:t>
            </a:r>
            <a:r>
              <a:rPr>
                <a:solidFill>
                  <a:srgbClr val="3C4043"/>
                </a:solidFill>
              </a:rPr>
              <a:t>Data in Brief</a:t>
            </a:r>
            <a:r>
              <a:rPr>
                <a:solidFill>
                  <a:srgbClr val="3C4043"/>
                </a:solidFill>
              </a:rPr>
              <a:t>, Volume 22, February 2019.</a:t>
            </a:r>
            <a:endParaRPr>
              <a:solidFill>
                <a:srgbClr val="3C4043"/>
              </a:solidFill>
            </a:endParaRPr>
          </a:p>
          <a:p>
            <a:pPr marL="210311" indent="-190448" algn="just" defTabSz="841247">
              <a:spcBef>
                <a:spcPts val="900"/>
              </a:spcBef>
              <a:buSzPts val="1200"/>
              <a:defRPr sz="1288">
                <a:latin typeface="Humnst777 Lt BT Light"/>
                <a:ea typeface="Humnst777 Lt BT Light"/>
                <a:cs typeface="Humnst777 Lt BT Light"/>
                <a:sym typeface="Humnst777 Lt BT Light"/>
              </a:defRPr>
            </a:pPr>
          </a:p>
          <a:p>
            <a:pPr marL="210311" indent="-190448" algn="just" defTabSz="841247">
              <a:spcBef>
                <a:spcPts val="900"/>
              </a:spcBef>
              <a:buSzPts val="1200"/>
              <a:defRPr sz="1288">
                <a:latin typeface="Humnst777 Lt BT Light"/>
                <a:ea typeface="Humnst777 Lt BT Light"/>
                <a:cs typeface="Humnst777 Lt BT Light"/>
                <a:sym typeface="Humnst777 Lt BT Light"/>
              </a:defRPr>
            </a:pPr>
            <a:r>
              <a:rPr b="1">
                <a:latin typeface="Arial"/>
                <a:ea typeface="Arial"/>
                <a:cs typeface="Arial"/>
                <a:sym typeface="Arial"/>
              </a:rPr>
              <a:t>Data Fields</a:t>
            </a:r>
            <a:r>
              <a:rPr>
                <a:latin typeface="Arial"/>
                <a:ea typeface="Arial"/>
                <a:cs typeface="Arial"/>
                <a:sym typeface="Arial"/>
              </a:rPr>
              <a:t>:</a:t>
            </a:r>
            <a:r>
              <a:t> </a:t>
            </a:r>
            <a:r>
              <a:rPr>
                <a:solidFill>
                  <a:srgbClr val="3C4043"/>
                </a:solidFill>
              </a:rPr>
              <a:t>This data set contains booking information for a city hotel and a resort hotel, and includes information such as when the booking was made, length of stay, the number of adults, children, and/or babies, and the number of available parking spaces, among other things. All personally identifying information has been removed from the data.</a:t>
            </a:r>
          </a:p>
          <a:p>
            <a:pPr marL="0" indent="0" algn="just" defTabSz="841247">
              <a:spcBef>
                <a:spcPts val="900"/>
              </a:spcBef>
              <a:buSzTx/>
              <a:buNone/>
              <a:defRPr sz="1288">
                <a:latin typeface="Humnst777 Lt BT Light"/>
                <a:ea typeface="Humnst777 Lt BT Light"/>
                <a:cs typeface="Humnst777 Lt BT Light"/>
                <a:sym typeface="Humnst777 Lt BT Light"/>
              </a:defRPr>
            </a:pPr>
          </a:p>
          <a:p>
            <a:pPr marL="210311" indent="-190448" algn="just" defTabSz="841247">
              <a:spcBef>
                <a:spcPts val="900"/>
              </a:spcBef>
              <a:buSzPts val="1200"/>
              <a:defRPr sz="1288">
                <a:latin typeface="Humnst777 Lt BT Light"/>
                <a:ea typeface="Humnst777 Lt BT Light"/>
                <a:cs typeface="Humnst777 Lt BT Light"/>
                <a:sym typeface="Humnst777 Lt BT Light"/>
              </a:defRPr>
            </a:pPr>
            <a:r>
              <a:rPr b="1">
                <a:latin typeface="Arial"/>
                <a:ea typeface="Arial"/>
                <a:cs typeface="Arial"/>
                <a:sym typeface="Arial"/>
              </a:rPr>
              <a:t>Missing Values</a:t>
            </a:r>
            <a:r>
              <a:rPr>
                <a:latin typeface="Arial"/>
                <a:ea typeface="Arial"/>
                <a:cs typeface="Arial"/>
                <a:sym typeface="Arial"/>
              </a:rPr>
              <a:t>: </a:t>
            </a:r>
            <a:r>
              <a:t>During the data cleaning process, missing values were observed in the features company -&gt; 112593, agent -&gt; 16340, country -&gt; 488, children -&gt; 4 ,which were handled appropriately, ensuring data integrity</a:t>
            </a:r>
          </a:p>
          <a:p>
            <a:pPr marL="0" indent="0" algn="just" defTabSz="841247">
              <a:spcBef>
                <a:spcPts val="900"/>
              </a:spcBef>
              <a:buSzTx/>
              <a:buNone/>
              <a:defRPr sz="1288">
                <a:latin typeface="Humnst777 Lt BT Light"/>
                <a:ea typeface="Humnst777 Lt BT Light"/>
                <a:cs typeface="Humnst777 Lt BT Light"/>
                <a:sym typeface="Humnst777 Lt BT Light"/>
              </a:defRPr>
            </a:pPr>
          </a:p>
          <a:p>
            <a:pPr marL="210311" indent="-190448" algn="just" defTabSz="841247">
              <a:spcBef>
                <a:spcPts val="900"/>
              </a:spcBef>
              <a:buSzPts val="1200"/>
              <a:defRPr sz="1288">
                <a:latin typeface="Humnst777 Lt BT Light"/>
                <a:ea typeface="Humnst777 Lt BT Light"/>
                <a:cs typeface="Humnst777 Lt BT Light"/>
                <a:sym typeface="Humnst777 Lt BT Light"/>
              </a:defRPr>
            </a:pPr>
            <a:r>
              <a:rPr b="1">
                <a:latin typeface="Arial"/>
                <a:ea typeface="Arial"/>
                <a:cs typeface="Arial"/>
                <a:sym typeface="Arial"/>
              </a:rPr>
              <a:t>Time Period</a:t>
            </a:r>
            <a:r>
              <a:rPr>
                <a:latin typeface="Arial"/>
                <a:ea typeface="Arial"/>
                <a:cs typeface="Arial"/>
                <a:sym typeface="Arial"/>
              </a:rPr>
              <a:t>: </a:t>
            </a:r>
            <a:r>
              <a:t>The dataset covers a span of 3 years which are 2015, 2016, 2017</a:t>
            </a:r>
          </a:p>
        </p:txBody>
      </p:sp>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01" name="Google Shape;268;p23"/>
          <p:cNvSpPr txBox="1"/>
          <p:nvPr>
            <p:ph type="title"/>
          </p:nvPr>
        </p:nvSpPr>
        <p:spPr>
          <a:xfrm>
            <a:off x="838200" y="365125"/>
            <a:ext cx="10515600" cy="1325563"/>
          </a:xfrm>
          <a:prstGeom prst="rect">
            <a:avLst/>
          </a:prstGeom>
        </p:spPr>
        <p:txBody>
          <a:bodyPr/>
          <a:lstStyle/>
          <a:p>
            <a:pPr defTabSz="896111">
              <a:defRPr sz="4312">
                <a:latin typeface="Humnst777 Lt BT Light"/>
                <a:ea typeface="Humnst777 Lt BT Light"/>
                <a:cs typeface="Humnst777 Lt BT Light"/>
                <a:sym typeface="Humnst777 Lt BT Light"/>
              </a:defRPr>
            </a:pPr>
            <a:r>
              <a:t>Conclusion and Summary</a:t>
            </a:r>
            <a:br/>
          </a:p>
        </p:txBody>
      </p:sp>
      <p:grpSp>
        <p:nvGrpSpPr>
          <p:cNvPr id="618" name="Diagram 3"/>
          <p:cNvGrpSpPr/>
          <p:nvPr/>
        </p:nvGrpSpPr>
        <p:grpSpPr>
          <a:xfrm>
            <a:off x="464009" y="1136524"/>
            <a:ext cx="11437206" cy="5157565"/>
            <a:chOff x="-15670" y="0"/>
            <a:chExt cx="11437204" cy="5157564"/>
          </a:xfrm>
        </p:grpSpPr>
        <p:grpSp>
          <p:nvGrpSpPr>
            <p:cNvPr id="604" name="Group"/>
            <p:cNvGrpSpPr/>
            <p:nvPr/>
          </p:nvGrpSpPr>
          <p:grpSpPr>
            <a:xfrm>
              <a:off x="0" y="0"/>
              <a:ext cx="11421534" cy="374400"/>
              <a:chOff x="0" y="0"/>
              <a:chExt cx="11421533" cy="374399"/>
            </a:xfrm>
          </p:grpSpPr>
          <p:sp>
            <p:nvSpPr>
              <p:cNvPr id="602" name="Rounded Rectangle"/>
              <p:cNvSpPr/>
              <p:nvPr/>
            </p:nvSpPr>
            <p:spPr>
              <a:xfrm>
                <a:off x="0" y="0"/>
                <a:ext cx="11421534" cy="374400"/>
              </a:xfrm>
              <a:prstGeom prst="roundRect">
                <a:avLst>
                  <a:gd name="adj" fmla="val 16667"/>
                </a:avLst>
              </a:prstGeom>
              <a:gradFill flip="none" rotWithShape="1">
                <a:gsLst>
                  <a:gs pos="0">
                    <a:srgbClr val="FF7A1F"/>
                  </a:gs>
                  <a:gs pos="100000">
                    <a:schemeClr val="accent2">
                      <a:hueOff val="-554274"/>
                      <a:satOff val="16071"/>
                      <a:lumOff val="29119"/>
                    </a:schemeClr>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defTabSz="711200">
                  <a:lnSpc>
                    <a:spcPct val="90000"/>
                  </a:lnSpc>
                  <a:spcBef>
                    <a:spcPts val="500"/>
                  </a:spcBef>
                  <a:defRPr sz="1600">
                    <a:solidFill>
                      <a:srgbClr val="FFFFFF"/>
                    </a:solidFill>
                  </a:defRPr>
                </a:pPr>
              </a:p>
            </p:txBody>
          </p:sp>
          <p:sp>
            <p:nvSpPr>
              <p:cNvPr id="603" name="Conclusion:"/>
              <p:cNvSpPr txBox="1"/>
              <p:nvPr/>
            </p:nvSpPr>
            <p:spPr>
              <a:xfrm>
                <a:off x="18277" y="5589"/>
                <a:ext cx="11384981" cy="3632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60" tIns="60960" rIns="60960" bIns="60960" numCol="1" anchor="ctr">
                <a:spAutoFit/>
              </a:bodyPr>
              <a:lstStyle>
                <a:lvl1pPr defTabSz="711200">
                  <a:lnSpc>
                    <a:spcPct val="90000"/>
                  </a:lnSpc>
                  <a:spcBef>
                    <a:spcPts val="600"/>
                  </a:spcBef>
                  <a:defRPr sz="1600">
                    <a:solidFill>
                      <a:srgbClr val="FFFFFF"/>
                    </a:solidFill>
                  </a:defRPr>
                </a:lvl1pPr>
              </a:lstStyle>
              <a:p>
                <a:pPr/>
                <a:r>
                  <a:t>Conclusion:</a:t>
                </a:r>
              </a:p>
            </p:txBody>
          </p:sp>
        </p:grpSp>
        <p:sp>
          <p:nvSpPr>
            <p:cNvPr id="605" name="In conclusion, our analysis of the hotel dataset using exploratory data analysis (EDA) techniques and model building has provided valuable insights into various aspects of the hotel industry. We have gained a better understanding of the dataset, identifi"/>
            <p:cNvSpPr txBox="1"/>
            <p:nvPr/>
          </p:nvSpPr>
          <p:spPr>
            <a:xfrm>
              <a:off x="50213" y="450599"/>
              <a:ext cx="10985749" cy="3784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0320" tIns="20320" rIns="20320" bIns="20320" numCol="1" anchor="t">
              <a:spAutoFit/>
            </a:bodyPr>
            <a:lstStyle/>
            <a:p>
              <a:pPr lvl="1" marL="114300" indent="-114300" defTabSz="533400">
                <a:lnSpc>
                  <a:spcPct val="90000"/>
                </a:lnSpc>
                <a:spcBef>
                  <a:spcPts val="200"/>
                </a:spcBef>
                <a:buClr>
                  <a:srgbClr val="000000"/>
                </a:buClr>
                <a:buSzPct val="100000"/>
                <a:buFont typeface="Times Roman"/>
                <a:buChar char="•"/>
                <a:defRPr sz="1200"/>
              </a:pPr>
              <a:r>
                <a:t>In conclusion, our analysis of the hotel dataset using exploratory data analysis (EDA) techniques and model building has provided valuable insights into various aspects of the hotel industry. We have gained a better understanding of the dataset, identified key trends and patterns, and developed predictive models to forecast hotel bookings.</a:t>
              </a:r>
            </a:p>
          </p:txBody>
        </p:sp>
        <p:grpSp>
          <p:nvGrpSpPr>
            <p:cNvPr id="608" name="Group"/>
            <p:cNvGrpSpPr/>
            <p:nvPr/>
          </p:nvGrpSpPr>
          <p:grpSpPr>
            <a:xfrm>
              <a:off x="0" y="896040"/>
              <a:ext cx="11421534" cy="374401"/>
              <a:chOff x="0" y="0"/>
              <a:chExt cx="11421533" cy="374399"/>
            </a:xfrm>
          </p:grpSpPr>
          <p:sp>
            <p:nvSpPr>
              <p:cNvPr id="606" name="Rounded Rectangle"/>
              <p:cNvSpPr/>
              <p:nvPr/>
            </p:nvSpPr>
            <p:spPr>
              <a:xfrm>
                <a:off x="0" y="0"/>
                <a:ext cx="11421534" cy="374400"/>
              </a:xfrm>
              <a:prstGeom prst="roundRect">
                <a:avLst>
                  <a:gd name="adj" fmla="val 16667"/>
                </a:avLst>
              </a:prstGeom>
              <a:gradFill flip="none" rotWithShape="1">
                <a:gsLst>
                  <a:gs pos="0">
                    <a:srgbClr val="FF7A1F"/>
                  </a:gs>
                  <a:gs pos="100000">
                    <a:schemeClr val="accent2">
                      <a:hueOff val="-554274"/>
                      <a:satOff val="16071"/>
                      <a:lumOff val="29119"/>
                    </a:schemeClr>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defTabSz="711200">
                  <a:lnSpc>
                    <a:spcPct val="90000"/>
                  </a:lnSpc>
                  <a:spcBef>
                    <a:spcPts val="500"/>
                  </a:spcBef>
                  <a:defRPr sz="1600">
                    <a:solidFill>
                      <a:srgbClr val="FFFFFF"/>
                    </a:solidFill>
                  </a:defRPr>
                </a:pPr>
              </a:p>
            </p:txBody>
          </p:sp>
          <p:sp>
            <p:nvSpPr>
              <p:cNvPr id="607" name="Summary:"/>
              <p:cNvSpPr txBox="1"/>
              <p:nvPr/>
            </p:nvSpPr>
            <p:spPr>
              <a:xfrm>
                <a:off x="18277" y="5589"/>
                <a:ext cx="11384981" cy="3632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60" tIns="60960" rIns="60960" bIns="60960" numCol="1" anchor="ctr">
                <a:spAutoFit/>
              </a:bodyPr>
              <a:lstStyle>
                <a:lvl1pPr defTabSz="711200">
                  <a:lnSpc>
                    <a:spcPct val="90000"/>
                  </a:lnSpc>
                  <a:spcBef>
                    <a:spcPts val="600"/>
                  </a:spcBef>
                  <a:defRPr sz="1600">
                    <a:solidFill>
                      <a:srgbClr val="FFFFFF"/>
                    </a:solidFill>
                  </a:defRPr>
                </a:lvl1pPr>
              </a:lstStyle>
              <a:p>
                <a:pPr/>
                <a:r>
                  <a:t>Summary:</a:t>
                </a:r>
              </a:p>
            </p:txBody>
          </p:sp>
        </p:grpSp>
        <p:sp>
          <p:nvSpPr>
            <p:cNvPr id="609" name="Exploratory Data Analysis (EDA):…"/>
            <p:cNvSpPr txBox="1"/>
            <p:nvPr/>
          </p:nvSpPr>
          <p:spPr>
            <a:xfrm>
              <a:off x="73716" y="1322370"/>
              <a:ext cx="10985749" cy="15946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0320" tIns="20320" rIns="20320" bIns="20320" numCol="1" anchor="t">
              <a:spAutoFit/>
            </a:bodyPr>
            <a:lstStyle/>
            <a:p>
              <a:pPr lvl="1" marL="114300" indent="-114300" defTabSz="533400">
                <a:lnSpc>
                  <a:spcPct val="90000"/>
                </a:lnSpc>
                <a:spcBef>
                  <a:spcPts val="200"/>
                </a:spcBef>
                <a:buClr>
                  <a:srgbClr val="000000"/>
                </a:buClr>
                <a:buSzPct val="100000"/>
                <a:buFont typeface="Times Roman"/>
                <a:buChar char="•"/>
                <a:defRPr sz="1200"/>
              </a:pPr>
              <a:r>
                <a:t>Exploratory Data Analysis (EDA):</a:t>
              </a:r>
            </a:p>
            <a:p>
              <a:pPr lvl="2" marL="228600" indent="-114300" defTabSz="533400">
                <a:lnSpc>
                  <a:spcPct val="90000"/>
                </a:lnSpc>
                <a:spcBef>
                  <a:spcPts val="200"/>
                </a:spcBef>
                <a:buClr>
                  <a:srgbClr val="000000"/>
                </a:buClr>
                <a:buSzPct val="100000"/>
                <a:buFont typeface="Times Roman"/>
                <a:buChar char="•"/>
                <a:defRPr sz="1200"/>
              </a:pPr>
              <a:r>
                <a:t>We started by performing data cleaning and preprocessing tasks, including handling missing values and outliers.</a:t>
              </a:r>
            </a:p>
            <a:p>
              <a:pPr lvl="2" marL="228600" indent="-114300" defTabSz="533400">
                <a:lnSpc>
                  <a:spcPct val="90000"/>
                </a:lnSpc>
                <a:spcBef>
                  <a:spcPts val="200"/>
                </a:spcBef>
                <a:buClr>
                  <a:srgbClr val="000000"/>
                </a:buClr>
                <a:buSzPct val="100000"/>
                <a:buFont typeface="Times Roman"/>
                <a:buChar char="•"/>
                <a:defRPr sz="1200"/>
              </a:pPr>
              <a:r>
                <a:t>Through visualizations and statistical analysis, we explored different features such as booking patterns, customer demographics, and seasonal trends.</a:t>
              </a:r>
            </a:p>
            <a:p>
              <a:pPr lvl="2" marL="228600" indent="-114300" defTabSz="533400">
                <a:lnSpc>
                  <a:spcPct val="90000"/>
                </a:lnSpc>
                <a:spcBef>
                  <a:spcPts val="200"/>
                </a:spcBef>
                <a:buClr>
                  <a:srgbClr val="000000"/>
                </a:buClr>
                <a:buSzPct val="100000"/>
                <a:buFont typeface="Times Roman"/>
                <a:buChar char="•"/>
                <a:defRPr sz="1200"/>
              </a:pPr>
              <a:r>
                <a:t>Key findings include:</a:t>
              </a:r>
            </a:p>
            <a:p>
              <a:pPr lvl="3" marL="342900" indent="-114300" defTabSz="533400">
                <a:lnSpc>
                  <a:spcPct val="90000"/>
                </a:lnSpc>
                <a:spcBef>
                  <a:spcPts val="200"/>
                </a:spcBef>
                <a:buClr>
                  <a:srgbClr val="000000"/>
                </a:buClr>
                <a:buSzPct val="100000"/>
                <a:buFont typeface="Times Roman"/>
                <a:buChar char="•"/>
                <a:defRPr sz="1200"/>
              </a:pPr>
              <a:r>
                <a:t>The majority of bookings are for city hotels compared to resort hotels.</a:t>
              </a:r>
            </a:p>
            <a:p>
              <a:pPr lvl="3" marL="342900" indent="-114300" defTabSz="533400">
                <a:lnSpc>
                  <a:spcPct val="90000"/>
                </a:lnSpc>
                <a:spcBef>
                  <a:spcPts val="200"/>
                </a:spcBef>
                <a:buClr>
                  <a:srgbClr val="000000"/>
                </a:buClr>
                <a:buSzPct val="100000"/>
                <a:buFont typeface="Times Roman"/>
                <a:buChar char="•"/>
                <a:defRPr sz="1200"/>
              </a:pPr>
              <a:r>
                <a:t>Bookings peak during the summer months and decline towards the end of the year.</a:t>
              </a:r>
            </a:p>
            <a:p>
              <a:pPr lvl="3" marL="342900" indent="-114300" defTabSz="533400">
                <a:lnSpc>
                  <a:spcPct val="90000"/>
                </a:lnSpc>
                <a:spcBef>
                  <a:spcPts val="200"/>
                </a:spcBef>
                <a:buClr>
                  <a:srgbClr val="000000"/>
                </a:buClr>
                <a:buSzPct val="100000"/>
                <a:buFont typeface="Times Roman"/>
                <a:buChar char="•"/>
                <a:defRPr sz="1200"/>
              </a:pPr>
              <a:r>
                <a:t>The average lead time for bookings is around two months.</a:t>
              </a:r>
            </a:p>
            <a:p>
              <a:pPr lvl="3" marL="342900" indent="-114300" defTabSz="533400">
                <a:lnSpc>
                  <a:spcPct val="90000"/>
                </a:lnSpc>
                <a:spcBef>
                  <a:spcPts val="200"/>
                </a:spcBef>
                <a:buClr>
                  <a:srgbClr val="000000"/>
                </a:buClr>
                <a:buSzPct val="100000"/>
                <a:buFont typeface="Times Roman"/>
                <a:buChar char="•"/>
                <a:defRPr sz="1200"/>
              </a:pPr>
              <a:r>
                <a:t>The majority of guests are from local markets rather than international ones.</a:t>
              </a:r>
            </a:p>
          </p:txBody>
        </p:sp>
        <p:grpSp>
          <p:nvGrpSpPr>
            <p:cNvPr id="612" name="Group"/>
            <p:cNvGrpSpPr/>
            <p:nvPr/>
          </p:nvGrpSpPr>
          <p:grpSpPr>
            <a:xfrm>
              <a:off x="0" y="2968912"/>
              <a:ext cx="11421534" cy="374401"/>
              <a:chOff x="0" y="0"/>
              <a:chExt cx="11421533" cy="374399"/>
            </a:xfrm>
          </p:grpSpPr>
          <p:sp>
            <p:nvSpPr>
              <p:cNvPr id="610" name="Rounded Rectangle"/>
              <p:cNvSpPr/>
              <p:nvPr/>
            </p:nvSpPr>
            <p:spPr>
              <a:xfrm>
                <a:off x="0" y="0"/>
                <a:ext cx="11421534" cy="374400"/>
              </a:xfrm>
              <a:prstGeom prst="roundRect">
                <a:avLst>
                  <a:gd name="adj" fmla="val 16667"/>
                </a:avLst>
              </a:prstGeom>
              <a:gradFill flip="none" rotWithShape="1">
                <a:gsLst>
                  <a:gs pos="0">
                    <a:srgbClr val="FF7A1F"/>
                  </a:gs>
                  <a:gs pos="100000">
                    <a:schemeClr val="accent2">
                      <a:hueOff val="-554274"/>
                      <a:satOff val="16071"/>
                      <a:lumOff val="29119"/>
                    </a:schemeClr>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defTabSz="711200">
                  <a:lnSpc>
                    <a:spcPct val="90000"/>
                  </a:lnSpc>
                  <a:spcBef>
                    <a:spcPts val="500"/>
                  </a:spcBef>
                  <a:defRPr sz="1600">
                    <a:solidFill>
                      <a:srgbClr val="FFFFFF"/>
                    </a:solidFill>
                  </a:defRPr>
                </a:pPr>
              </a:p>
            </p:txBody>
          </p:sp>
          <p:sp>
            <p:nvSpPr>
              <p:cNvPr id="611" name="Feature Engineering:"/>
              <p:cNvSpPr txBox="1"/>
              <p:nvPr/>
            </p:nvSpPr>
            <p:spPr>
              <a:xfrm>
                <a:off x="18277" y="5589"/>
                <a:ext cx="11384981" cy="3632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60" tIns="60960" rIns="60960" bIns="60960" numCol="1" anchor="ctr">
                <a:spAutoFit/>
              </a:bodyPr>
              <a:lstStyle>
                <a:lvl1pPr defTabSz="711200">
                  <a:lnSpc>
                    <a:spcPct val="90000"/>
                  </a:lnSpc>
                  <a:spcBef>
                    <a:spcPts val="600"/>
                  </a:spcBef>
                  <a:defRPr sz="1600">
                    <a:solidFill>
                      <a:srgbClr val="FFFFFF"/>
                    </a:solidFill>
                  </a:defRPr>
                </a:lvl1pPr>
              </a:lstStyle>
              <a:p>
                <a:pPr/>
                <a:r>
                  <a:t>Feature Engineering:</a:t>
                </a:r>
              </a:p>
            </p:txBody>
          </p:sp>
        </p:grpSp>
        <p:sp>
          <p:nvSpPr>
            <p:cNvPr id="613" name="We engineered new features such as total stays, booking changes, and average daily rate to enhance the predictive power of our models.…"/>
            <p:cNvSpPr txBox="1"/>
            <p:nvPr/>
          </p:nvSpPr>
          <p:spPr>
            <a:xfrm>
              <a:off x="-15671" y="3447174"/>
              <a:ext cx="10985749" cy="4150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0320" tIns="20320" rIns="20320" bIns="20320" numCol="1" anchor="t">
              <a:spAutoFit/>
            </a:bodyPr>
            <a:lstStyle/>
            <a:p>
              <a:pPr lvl="1" marL="114300" indent="-114300" defTabSz="533400">
                <a:lnSpc>
                  <a:spcPct val="90000"/>
                </a:lnSpc>
                <a:spcBef>
                  <a:spcPts val="200"/>
                </a:spcBef>
                <a:buClr>
                  <a:srgbClr val="000000"/>
                </a:buClr>
                <a:buSzPct val="100000"/>
                <a:buFont typeface="Times Roman"/>
                <a:buChar char="•"/>
                <a:defRPr sz="1200"/>
              </a:pPr>
              <a:r>
                <a:t>We engineered new features such as total stays, booking changes, and average daily rate to enhance the predictive power of our models.</a:t>
              </a:r>
            </a:p>
            <a:p>
              <a:pPr lvl="1" marL="114300" indent="-114300" defTabSz="533400">
                <a:lnSpc>
                  <a:spcPct val="90000"/>
                </a:lnSpc>
                <a:spcBef>
                  <a:spcPts val="200"/>
                </a:spcBef>
                <a:buClr>
                  <a:srgbClr val="000000"/>
                </a:buClr>
                <a:buSzPct val="100000"/>
                <a:buFont typeface="Times Roman"/>
                <a:buChar char="•"/>
                <a:defRPr sz="1200"/>
              </a:pPr>
              <a:r>
                <a:t>These features provided additional insights into customer behavior and booking patterns.</a:t>
              </a:r>
            </a:p>
          </p:txBody>
        </p:sp>
        <p:grpSp>
          <p:nvGrpSpPr>
            <p:cNvPr id="616" name="Group"/>
            <p:cNvGrpSpPr/>
            <p:nvPr/>
          </p:nvGrpSpPr>
          <p:grpSpPr>
            <a:xfrm>
              <a:off x="0" y="3952944"/>
              <a:ext cx="11421534" cy="374401"/>
              <a:chOff x="0" y="0"/>
              <a:chExt cx="11421533" cy="374399"/>
            </a:xfrm>
          </p:grpSpPr>
          <p:sp>
            <p:nvSpPr>
              <p:cNvPr id="614" name="Rounded Rectangle"/>
              <p:cNvSpPr/>
              <p:nvPr/>
            </p:nvSpPr>
            <p:spPr>
              <a:xfrm>
                <a:off x="0" y="0"/>
                <a:ext cx="11421534" cy="374400"/>
              </a:xfrm>
              <a:prstGeom prst="roundRect">
                <a:avLst>
                  <a:gd name="adj" fmla="val 16667"/>
                </a:avLst>
              </a:prstGeom>
              <a:gradFill flip="none" rotWithShape="1">
                <a:gsLst>
                  <a:gs pos="0">
                    <a:srgbClr val="FF7A1F"/>
                  </a:gs>
                  <a:gs pos="100000">
                    <a:schemeClr val="accent2">
                      <a:hueOff val="-554274"/>
                      <a:satOff val="16071"/>
                      <a:lumOff val="29119"/>
                    </a:schemeClr>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defTabSz="711200">
                  <a:lnSpc>
                    <a:spcPct val="90000"/>
                  </a:lnSpc>
                  <a:spcBef>
                    <a:spcPts val="500"/>
                  </a:spcBef>
                  <a:defRPr sz="1600">
                    <a:solidFill>
                      <a:srgbClr val="FFFFFF"/>
                    </a:solidFill>
                  </a:defRPr>
                </a:pPr>
              </a:p>
            </p:txBody>
          </p:sp>
          <p:sp>
            <p:nvSpPr>
              <p:cNvPr id="615" name="Model Building:"/>
              <p:cNvSpPr txBox="1"/>
              <p:nvPr/>
            </p:nvSpPr>
            <p:spPr>
              <a:xfrm>
                <a:off x="18277" y="5590"/>
                <a:ext cx="11384981" cy="3632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60" tIns="60960" rIns="60960" bIns="60960" numCol="1" anchor="ctr">
                <a:spAutoFit/>
              </a:bodyPr>
              <a:lstStyle>
                <a:lvl1pPr defTabSz="711200">
                  <a:lnSpc>
                    <a:spcPct val="90000"/>
                  </a:lnSpc>
                  <a:spcBef>
                    <a:spcPts val="600"/>
                  </a:spcBef>
                  <a:defRPr sz="1600">
                    <a:solidFill>
                      <a:srgbClr val="FFFFFF"/>
                    </a:solidFill>
                  </a:defRPr>
                </a:lvl1pPr>
              </a:lstStyle>
              <a:p>
                <a:pPr/>
                <a:r>
                  <a:t>Model Building:</a:t>
                </a:r>
              </a:p>
            </p:txBody>
          </p:sp>
        </p:grpSp>
        <p:sp>
          <p:nvSpPr>
            <p:cNvPr id="617" name="We applied various machine learning algorithms, including logistic regression, decision trees, and random forests, to predict hotel bookings.…"/>
            <p:cNvSpPr txBox="1"/>
            <p:nvPr/>
          </p:nvSpPr>
          <p:spPr>
            <a:xfrm>
              <a:off x="-15671" y="4545932"/>
              <a:ext cx="10985749" cy="6116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0320" tIns="20320" rIns="20320" bIns="20320" numCol="1" anchor="t">
              <a:spAutoFit/>
            </a:bodyPr>
            <a:lstStyle/>
            <a:p>
              <a:pPr lvl="1" marL="114300" indent="-114300" defTabSz="533400">
                <a:lnSpc>
                  <a:spcPct val="90000"/>
                </a:lnSpc>
                <a:spcBef>
                  <a:spcPts val="200"/>
                </a:spcBef>
                <a:buClr>
                  <a:srgbClr val="000000"/>
                </a:buClr>
                <a:buSzPct val="100000"/>
                <a:buFont typeface="Times Roman"/>
                <a:buChar char="•"/>
                <a:defRPr sz="1200"/>
              </a:pPr>
              <a:r>
                <a:t>We applied various machine learning algorithms, including logistic regression, decision trees, and random forests, to predict hotel bookings.</a:t>
              </a:r>
            </a:p>
            <a:p>
              <a:pPr lvl="1" marL="114300" indent="-114300" defTabSz="533400">
                <a:lnSpc>
                  <a:spcPct val="90000"/>
                </a:lnSpc>
                <a:spcBef>
                  <a:spcPts val="200"/>
                </a:spcBef>
                <a:buClr>
                  <a:srgbClr val="000000"/>
                </a:buClr>
                <a:buSzPct val="100000"/>
                <a:buFont typeface="Times Roman"/>
                <a:buChar char="•"/>
                <a:defRPr sz="1200"/>
              </a:pPr>
              <a:r>
                <a:t>We evaluated the models using performance metrics such as accuracy, precision, recall, and F1-score.</a:t>
              </a:r>
            </a:p>
            <a:p>
              <a:pPr lvl="1" marL="114300" indent="-114300" defTabSz="533400">
                <a:lnSpc>
                  <a:spcPct val="90000"/>
                </a:lnSpc>
                <a:spcBef>
                  <a:spcPts val="200"/>
                </a:spcBef>
                <a:buClr>
                  <a:srgbClr val="000000"/>
                </a:buClr>
                <a:buSzPct val="100000"/>
                <a:buFont typeface="Times Roman"/>
                <a:buChar char="•"/>
                <a:defRPr sz="1200"/>
              </a:pPr>
              <a:r>
                <a:t>Our best-performing model achieved an accuracy of 80% in predicting hotel bookings.</a:t>
              </a:r>
            </a:p>
          </p:txBody>
        </p:sp>
      </p:grpSp>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8" name="Google Shape;102;p4"/>
          <p:cNvSpPr txBox="1"/>
          <p:nvPr>
            <p:ph type="title"/>
          </p:nvPr>
        </p:nvSpPr>
        <p:spPr>
          <a:xfrm>
            <a:off x="838200" y="365125"/>
            <a:ext cx="10515600" cy="1325563"/>
          </a:xfrm>
          <a:prstGeom prst="rect">
            <a:avLst/>
          </a:prstGeom>
        </p:spPr>
        <p:txBody>
          <a:bodyPr/>
          <a:lstStyle/>
          <a:p>
            <a:pPr defTabSz="896111">
              <a:defRPr sz="4312">
                <a:latin typeface="Humnst777 Lt BT Light"/>
                <a:ea typeface="Humnst777 Lt BT Light"/>
                <a:cs typeface="Humnst777 Lt BT Light"/>
                <a:sym typeface="Humnst777 Lt BT Light"/>
              </a:defRPr>
            </a:pPr>
            <a:r>
              <a:t>Data Cleaning and Preprocessing</a:t>
            </a:r>
            <a:br/>
          </a:p>
        </p:txBody>
      </p:sp>
      <p:grpSp>
        <p:nvGrpSpPr>
          <p:cNvPr id="153" name="Diagram 1"/>
          <p:cNvGrpSpPr/>
          <p:nvPr/>
        </p:nvGrpSpPr>
        <p:grpSpPr>
          <a:xfrm>
            <a:off x="300566" y="1253237"/>
            <a:ext cx="11590868" cy="5266807"/>
            <a:chOff x="0" y="0"/>
            <a:chExt cx="11590866" cy="5266805"/>
          </a:xfrm>
        </p:grpSpPr>
        <p:grpSp>
          <p:nvGrpSpPr>
            <p:cNvPr id="131" name="Group"/>
            <p:cNvGrpSpPr/>
            <p:nvPr/>
          </p:nvGrpSpPr>
          <p:grpSpPr>
            <a:xfrm>
              <a:off x="0" y="191880"/>
              <a:ext cx="11590867" cy="1228501"/>
              <a:chOff x="0" y="0"/>
              <a:chExt cx="11590866" cy="1228500"/>
            </a:xfrm>
          </p:grpSpPr>
          <p:sp>
            <p:nvSpPr>
              <p:cNvPr id="129" name="Rectangle"/>
              <p:cNvSpPr/>
              <p:nvPr/>
            </p:nvSpPr>
            <p:spPr>
              <a:xfrm>
                <a:off x="0" y="0"/>
                <a:ext cx="11590867" cy="1228501"/>
              </a:xfrm>
              <a:prstGeom prst="rect">
                <a:avLst/>
              </a:prstGeom>
              <a:solidFill>
                <a:srgbClr val="E7E6E6">
                  <a:alpha val="90000"/>
                </a:srgbClr>
              </a:solidFill>
              <a:ln w="25400" cap="flat">
                <a:solidFill>
                  <a:srgbClr val="44546A"/>
                </a:solidFill>
                <a:prstDash val="solid"/>
                <a:round/>
              </a:ln>
              <a:effectLst/>
            </p:spPr>
            <p:txBody>
              <a:bodyPr wrap="square" lIns="45719" tIns="45719" rIns="45719" bIns="45719" numCol="1" anchor="t">
                <a:noAutofit/>
              </a:bodyPr>
              <a:lstStyle/>
              <a:p>
                <a:pPr algn="just" defTabSz="577850">
                  <a:lnSpc>
                    <a:spcPct val="90000"/>
                  </a:lnSpc>
                  <a:spcBef>
                    <a:spcPts val="200"/>
                  </a:spcBef>
                  <a:defRPr sz="1300"/>
                </a:pPr>
              </a:p>
            </p:txBody>
          </p:sp>
          <p:sp>
            <p:nvSpPr>
              <p:cNvPr id="130" name="The dataset contained missing values in 4 columns. These missing values were identified and handled appropriately based on the nature of the data. Numerical variables like &quot;children&quot; were filled with the median value, while categorical variables like &quot;co"/>
              <p:cNvSpPr txBox="1"/>
              <p:nvPr/>
            </p:nvSpPr>
            <p:spPr>
              <a:xfrm>
                <a:off x="807124" y="178308"/>
                <a:ext cx="9976619" cy="9367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2456" tIns="92456" rIns="92456" bIns="92456" numCol="1" anchor="t">
                <a:spAutoFit/>
              </a:bodyPr>
              <a:lstStyle/>
              <a:p>
                <a:pPr lvl="1" marL="114300" indent="-114300" algn="just" defTabSz="577850">
                  <a:lnSpc>
                    <a:spcPct val="90000"/>
                  </a:lnSpc>
                  <a:spcBef>
                    <a:spcPts val="200"/>
                  </a:spcBef>
                  <a:buClr>
                    <a:srgbClr val="000000"/>
                  </a:buClr>
                  <a:buSzPct val="100000"/>
                  <a:buFont typeface="Times Roman"/>
                  <a:buChar char="•"/>
                  <a:defRPr sz="1300"/>
                </a:pPr>
                <a:r>
                  <a:t>The dataset contained missing values in 4 columns. These missing values were identified and handled appropriately based on the nature of the data. Numerical variables like "children" were filled with the median value, while categorical variables like "country" were imputed with the mode value, " agent " were filled with 0 which means that they didn’t came by means of any agent and finally the entire " company " feature was removed. We also removed the observations whose sum of “adults“, “children” and “babies” is equal to zero.</a:t>
                </a:r>
              </a:p>
            </p:txBody>
          </p:sp>
        </p:grpSp>
        <p:grpSp>
          <p:nvGrpSpPr>
            <p:cNvPr id="134" name="Group"/>
            <p:cNvGrpSpPr/>
            <p:nvPr/>
          </p:nvGrpSpPr>
          <p:grpSpPr>
            <a:xfrm>
              <a:off x="579543" y="0"/>
              <a:ext cx="8113607" cy="383761"/>
              <a:chOff x="0" y="0"/>
              <a:chExt cx="8113606" cy="383760"/>
            </a:xfrm>
          </p:grpSpPr>
          <p:sp>
            <p:nvSpPr>
              <p:cNvPr id="132" name="Rounded Rectangle"/>
              <p:cNvSpPr/>
              <p:nvPr/>
            </p:nvSpPr>
            <p:spPr>
              <a:xfrm>
                <a:off x="0" y="0"/>
                <a:ext cx="8113607" cy="383761"/>
              </a:xfrm>
              <a:prstGeom prst="roundRect">
                <a:avLst>
                  <a:gd name="adj" fmla="val 16667"/>
                </a:avLst>
              </a:prstGeom>
              <a:solidFill>
                <a:srgbClr val="44546A"/>
              </a:solidFill>
              <a:ln w="25400" cap="flat">
                <a:solidFill>
                  <a:srgbClr val="E7E6E6"/>
                </a:solidFill>
                <a:prstDash val="solid"/>
                <a:round/>
              </a:ln>
              <a:effectLst/>
            </p:spPr>
            <p:txBody>
              <a:bodyPr wrap="square" lIns="45719" tIns="45719" rIns="45719" bIns="45719" numCol="1" anchor="ctr">
                <a:noAutofit/>
              </a:bodyPr>
              <a:lstStyle/>
              <a:p>
                <a:pPr algn="just" defTabSz="577850">
                  <a:lnSpc>
                    <a:spcPct val="90000"/>
                  </a:lnSpc>
                  <a:spcBef>
                    <a:spcPts val="500"/>
                  </a:spcBef>
                  <a:defRPr sz="1300">
                    <a:solidFill>
                      <a:srgbClr val="FFFFFF"/>
                    </a:solidFill>
                  </a:defRPr>
                </a:pPr>
              </a:p>
            </p:txBody>
          </p:sp>
          <p:sp>
            <p:nvSpPr>
              <p:cNvPr id="133" name="Missing Values Handling:"/>
              <p:cNvSpPr txBox="1"/>
              <p:nvPr/>
            </p:nvSpPr>
            <p:spPr>
              <a:xfrm>
                <a:off x="325408" y="90279"/>
                <a:ext cx="7462790" cy="203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defTabSz="577850">
                  <a:lnSpc>
                    <a:spcPct val="90000"/>
                  </a:lnSpc>
                  <a:spcBef>
                    <a:spcPts val="500"/>
                  </a:spcBef>
                  <a:defRPr sz="1300">
                    <a:solidFill>
                      <a:srgbClr val="FFFFFF"/>
                    </a:solidFill>
                  </a:defRPr>
                </a:lvl1pPr>
              </a:lstStyle>
              <a:p>
                <a:pPr/>
                <a:r>
                  <a:t>Missing Values Handling: </a:t>
                </a:r>
              </a:p>
            </p:txBody>
          </p:sp>
        </p:grpSp>
        <p:grpSp>
          <p:nvGrpSpPr>
            <p:cNvPr id="137" name="Group"/>
            <p:cNvGrpSpPr/>
            <p:nvPr/>
          </p:nvGrpSpPr>
          <p:grpSpPr>
            <a:xfrm>
              <a:off x="0" y="1682460"/>
              <a:ext cx="11590867" cy="749301"/>
              <a:chOff x="0" y="0"/>
              <a:chExt cx="11590866" cy="749299"/>
            </a:xfrm>
          </p:grpSpPr>
          <p:sp>
            <p:nvSpPr>
              <p:cNvPr id="135" name="Rectangle"/>
              <p:cNvSpPr/>
              <p:nvPr/>
            </p:nvSpPr>
            <p:spPr>
              <a:xfrm>
                <a:off x="0" y="0"/>
                <a:ext cx="11590867" cy="716626"/>
              </a:xfrm>
              <a:prstGeom prst="rect">
                <a:avLst/>
              </a:prstGeom>
              <a:solidFill>
                <a:srgbClr val="E7E6E6">
                  <a:alpha val="90000"/>
                </a:srgbClr>
              </a:solidFill>
              <a:ln w="25400" cap="flat">
                <a:solidFill>
                  <a:srgbClr val="44546A"/>
                </a:solidFill>
                <a:prstDash val="solid"/>
                <a:round/>
              </a:ln>
              <a:effectLst/>
            </p:spPr>
            <p:txBody>
              <a:bodyPr wrap="square" lIns="45719" tIns="45719" rIns="45719" bIns="45719" numCol="1" anchor="t">
                <a:noAutofit/>
              </a:bodyPr>
              <a:lstStyle/>
              <a:p>
                <a:pPr algn="just" defTabSz="577850">
                  <a:lnSpc>
                    <a:spcPct val="90000"/>
                  </a:lnSpc>
                  <a:spcBef>
                    <a:spcPts val="200"/>
                  </a:spcBef>
                  <a:defRPr sz="1300"/>
                </a:pPr>
              </a:p>
            </p:txBody>
          </p:sp>
          <p:sp>
            <p:nvSpPr>
              <p:cNvPr id="136" name="Duplicate records were identified and removed from the dataset to ensure data accuracy and avoid bias in the analysis. Using the drop_duplicates() function, 32,331  duplicate rows were dropped from the DataFrame."/>
              <p:cNvSpPr txBox="1"/>
              <p:nvPr/>
            </p:nvSpPr>
            <p:spPr>
              <a:xfrm>
                <a:off x="807124" y="178307"/>
                <a:ext cx="9976619" cy="5709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2456" tIns="92456" rIns="92456" bIns="92456" numCol="1" anchor="t">
                <a:spAutoFit/>
              </a:bodyPr>
              <a:lstStyle/>
              <a:p>
                <a:pPr lvl="1" marL="114300" indent="-114300" algn="just" defTabSz="577850">
                  <a:lnSpc>
                    <a:spcPct val="90000"/>
                  </a:lnSpc>
                  <a:spcBef>
                    <a:spcPts val="200"/>
                  </a:spcBef>
                  <a:buClr>
                    <a:srgbClr val="000000"/>
                  </a:buClr>
                  <a:buSzPct val="100000"/>
                  <a:buFont typeface="Times Roman"/>
                  <a:buChar char="•"/>
                  <a:defRPr sz="1300"/>
                </a:pPr>
                <a:r>
                  <a:t>Duplicate records were identified and removed from the dataset to ensure data accuracy and avoid bias in the analysis. Using the drop_duplicates() function, 32,331  duplicate rows were dropped from the DataFrame.</a:t>
                </a:r>
              </a:p>
            </p:txBody>
          </p:sp>
        </p:grpSp>
        <p:grpSp>
          <p:nvGrpSpPr>
            <p:cNvPr id="140" name="Group"/>
            <p:cNvGrpSpPr/>
            <p:nvPr/>
          </p:nvGrpSpPr>
          <p:grpSpPr>
            <a:xfrm>
              <a:off x="579543" y="1490580"/>
              <a:ext cx="8113607" cy="383761"/>
              <a:chOff x="0" y="0"/>
              <a:chExt cx="8113606" cy="383760"/>
            </a:xfrm>
          </p:grpSpPr>
          <p:sp>
            <p:nvSpPr>
              <p:cNvPr id="138" name="Rounded Rectangle"/>
              <p:cNvSpPr/>
              <p:nvPr/>
            </p:nvSpPr>
            <p:spPr>
              <a:xfrm>
                <a:off x="0" y="0"/>
                <a:ext cx="8113607" cy="383761"/>
              </a:xfrm>
              <a:prstGeom prst="roundRect">
                <a:avLst>
                  <a:gd name="adj" fmla="val 16667"/>
                </a:avLst>
              </a:prstGeom>
              <a:solidFill>
                <a:srgbClr val="44546A"/>
              </a:solidFill>
              <a:ln w="25400" cap="flat">
                <a:solidFill>
                  <a:srgbClr val="E7E6E6"/>
                </a:solidFill>
                <a:prstDash val="solid"/>
                <a:round/>
              </a:ln>
              <a:effectLst/>
            </p:spPr>
            <p:txBody>
              <a:bodyPr wrap="square" lIns="45719" tIns="45719" rIns="45719" bIns="45719" numCol="1" anchor="ctr">
                <a:noAutofit/>
              </a:bodyPr>
              <a:lstStyle/>
              <a:p>
                <a:pPr algn="just" defTabSz="577850">
                  <a:lnSpc>
                    <a:spcPct val="90000"/>
                  </a:lnSpc>
                  <a:spcBef>
                    <a:spcPts val="500"/>
                  </a:spcBef>
                  <a:defRPr sz="1300">
                    <a:solidFill>
                      <a:srgbClr val="FFFFFF"/>
                    </a:solidFill>
                  </a:defRPr>
                </a:pPr>
              </a:p>
            </p:txBody>
          </p:sp>
          <p:sp>
            <p:nvSpPr>
              <p:cNvPr id="139" name="Duplicates Removal:"/>
              <p:cNvSpPr txBox="1"/>
              <p:nvPr/>
            </p:nvSpPr>
            <p:spPr>
              <a:xfrm>
                <a:off x="325408" y="90280"/>
                <a:ext cx="7462790" cy="203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defTabSz="577850">
                  <a:lnSpc>
                    <a:spcPct val="90000"/>
                  </a:lnSpc>
                  <a:spcBef>
                    <a:spcPts val="500"/>
                  </a:spcBef>
                  <a:defRPr sz="1300">
                    <a:solidFill>
                      <a:srgbClr val="FFFFFF"/>
                    </a:solidFill>
                  </a:defRPr>
                </a:lvl1pPr>
              </a:lstStyle>
              <a:p>
                <a:pPr/>
                <a:r>
                  <a:t>Duplicates Removal: </a:t>
                </a:r>
              </a:p>
            </p:txBody>
          </p:sp>
        </p:grpSp>
        <p:grpSp>
          <p:nvGrpSpPr>
            <p:cNvPr id="143" name="Group"/>
            <p:cNvGrpSpPr/>
            <p:nvPr/>
          </p:nvGrpSpPr>
          <p:grpSpPr>
            <a:xfrm>
              <a:off x="0" y="2661165"/>
              <a:ext cx="11590867" cy="1228501"/>
              <a:chOff x="0" y="0"/>
              <a:chExt cx="11590866" cy="1228500"/>
            </a:xfrm>
          </p:grpSpPr>
          <p:sp>
            <p:nvSpPr>
              <p:cNvPr id="141" name="Rectangle"/>
              <p:cNvSpPr/>
              <p:nvPr/>
            </p:nvSpPr>
            <p:spPr>
              <a:xfrm>
                <a:off x="0" y="0"/>
                <a:ext cx="11590867" cy="1228501"/>
              </a:xfrm>
              <a:prstGeom prst="rect">
                <a:avLst/>
              </a:prstGeom>
              <a:solidFill>
                <a:srgbClr val="E7E6E6">
                  <a:alpha val="90000"/>
                </a:srgbClr>
              </a:solidFill>
              <a:ln w="25400" cap="flat">
                <a:solidFill>
                  <a:srgbClr val="44546A"/>
                </a:solidFill>
                <a:prstDash val="solid"/>
                <a:round/>
              </a:ln>
              <a:effectLst/>
            </p:spPr>
            <p:txBody>
              <a:bodyPr wrap="square" lIns="45719" tIns="45719" rIns="45719" bIns="45719" numCol="1" anchor="t">
                <a:noAutofit/>
              </a:bodyPr>
              <a:lstStyle/>
              <a:p>
                <a:pPr algn="just" defTabSz="577850">
                  <a:lnSpc>
                    <a:spcPct val="90000"/>
                  </a:lnSpc>
                  <a:spcBef>
                    <a:spcPts val="200"/>
                  </a:spcBef>
                  <a:defRPr sz="1300"/>
                </a:pPr>
              </a:p>
            </p:txBody>
          </p:sp>
          <p:sp>
            <p:nvSpPr>
              <p:cNvPr id="142" name="Outliers, which are extreme values that deviate significantly from the average, were addressed to avoid their influence on the analysis. Interquartile range (IQR) technique was used to identify and handle outliers for the feature . In the case of the &quot;le"/>
              <p:cNvSpPr txBox="1"/>
              <p:nvPr/>
            </p:nvSpPr>
            <p:spPr>
              <a:xfrm>
                <a:off x="807124" y="178308"/>
                <a:ext cx="9976619" cy="9367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2456" tIns="92456" rIns="92456" bIns="92456" numCol="1" anchor="t">
                <a:spAutoFit/>
              </a:bodyPr>
              <a:lstStyle/>
              <a:p>
                <a:pPr lvl="1" marL="114300" indent="-114300" algn="just" defTabSz="577850">
                  <a:lnSpc>
                    <a:spcPct val="90000"/>
                  </a:lnSpc>
                  <a:spcBef>
                    <a:spcPts val="200"/>
                  </a:spcBef>
                  <a:buClr>
                    <a:srgbClr val="000000"/>
                  </a:buClr>
                  <a:buSzPct val="100000"/>
                  <a:buFont typeface="Times Roman"/>
                  <a:buChar char="•"/>
                  <a:defRPr sz="1300"/>
                </a:pPr>
                <a:r>
                  <a:t>Outliers, which are extreme values that deviate significantly from the average, were addressed to avoid their influence on the analysis. Interquartile range (IQR) technique was used to identify and handle outliers for the feature . In the case of the "lead_time"  and "adr" variable, values beyond a certain threshold were considered outliers and either removed or replaced with a suitable value (capping). Whereas for other features,  countplot and boxplot were visualized and capping was done manually to the feature required.</a:t>
                </a:r>
              </a:p>
            </p:txBody>
          </p:sp>
        </p:grpSp>
        <p:grpSp>
          <p:nvGrpSpPr>
            <p:cNvPr id="146" name="Group"/>
            <p:cNvGrpSpPr/>
            <p:nvPr/>
          </p:nvGrpSpPr>
          <p:grpSpPr>
            <a:xfrm>
              <a:off x="579543" y="2469285"/>
              <a:ext cx="8113607" cy="383761"/>
              <a:chOff x="0" y="0"/>
              <a:chExt cx="8113606" cy="383760"/>
            </a:xfrm>
          </p:grpSpPr>
          <p:sp>
            <p:nvSpPr>
              <p:cNvPr id="144" name="Rounded Rectangle"/>
              <p:cNvSpPr/>
              <p:nvPr/>
            </p:nvSpPr>
            <p:spPr>
              <a:xfrm>
                <a:off x="0" y="0"/>
                <a:ext cx="8113607" cy="383761"/>
              </a:xfrm>
              <a:prstGeom prst="roundRect">
                <a:avLst>
                  <a:gd name="adj" fmla="val 16667"/>
                </a:avLst>
              </a:prstGeom>
              <a:solidFill>
                <a:srgbClr val="44546A"/>
              </a:solidFill>
              <a:ln w="25400" cap="flat">
                <a:solidFill>
                  <a:srgbClr val="E7E6E6"/>
                </a:solidFill>
                <a:prstDash val="solid"/>
                <a:round/>
              </a:ln>
              <a:effectLst/>
            </p:spPr>
            <p:txBody>
              <a:bodyPr wrap="square" lIns="45719" tIns="45719" rIns="45719" bIns="45719" numCol="1" anchor="ctr">
                <a:noAutofit/>
              </a:bodyPr>
              <a:lstStyle/>
              <a:p>
                <a:pPr algn="just" defTabSz="577850">
                  <a:lnSpc>
                    <a:spcPct val="90000"/>
                  </a:lnSpc>
                  <a:spcBef>
                    <a:spcPts val="500"/>
                  </a:spcBef>
                  <a:defRPr sz="1300">
                    <a:solidFill>
                      <a:srgbClr val="FFFFFF"/>
                    </a:solidFill>
                  </a:defRPr>
                </a:pPr>
              </a:p>
            </p:txBody>
          </p:sp>
          <p:sp>
            <p:nvSpPr>
              <p:cNvPr id="145" name="Outliers Treatment:"/>
              <p:cNvSpPr txBox="1"/>
              <p:nvPr/>
            </p:nvSpPr>
            <p:spPr>
              <a:xfrm>
                <a:off x="325408" y="90280"/>
                <a:ext cx="7462790" cy="203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defTabSz="577850">
                  <a:lnSpc>
                    <a:spcPct val="90000"/>
                  </a:lnSpc>
                  <a:spcBef>
                    <a:spcPts val="500"/>
                  </a:spcBef>
                  <a:defRPr sz="1300">
                    <a:solidFill>
                      <a:srgbClr val="FFFFFF"/>
                    </a:solidFill>
                  </a:defRPr>
                </a:lvl1pPr>
              </a:lstStyle>
              <a:p>
                <a:pPr/>
                <a:r>
                  <a:t>Outliers Treatment: </a:t>
                </a:r>
              </a:p>
            </p:txBody>
          </p:sp>
        </p:grpSp>
        <p:grpSp>
          <p:nvGrpSpPr>
            <p:cNvPr id="149" name="Group"/>
            <p:cNvGrpSpPr/>
            <p:nvPr/>
          </p:nvGrpSpPr>
          <p:grpSpPr>
            <a:xfrm>
              <a:off x="0" y="4151745"/>
              <a:ext cx="11590867" cy="1115061"/>
              <a:chOff x="0" y="0"/>
              <a:chExt cx="11590866" cy="1115060"/>
            </a:xfrm>
          </p:grpSpPr>
          <p:sp>
            <p:nvSpPr>
              <p:cNvPr id="147" name="Rectangle"/>
              <p:cNvSpPr/>
              <p:nvPr/>
            </p:nvSpPr>
            <p:spPr>
              <a:xfrm>
                <a:off x="-1" y="-1"/>
                <a:ext cx="11590868" cy="1064702"/>
              </a:xfrm>
              <a:prstGeom prst="rect">
                <a:avLst/>
              </a:prstGeom>
              <a:solidFill>
                <a:srgbClr val="E7E6E6">
                  <a:alpha val="90000"/>
                </a:srgbClr>
              </a:solidFill>
              <a:ln w="25400" cap="flat">
                <a:solidFill>
                  <a:srgbClr val="44546A"/>
                </a:solidFill>
                <a:prstDash val="solid"/>
                <a:round/>
              </a:ln>
              <a:effectLst/>
            </p:spPr>
            <p:txBody>
              <a:bodyPr wrap="square" lIns="45719" tIns="45719" rIns="45719" bIns="45719" numCol="1" anchor="t">
                <a:noAutofit/>
              </a:bodyPr>
              <a:lstStyle/>
              <a:p>
                <a:pPr algn="just" defTabSz="577850">
                  <a:lnSpc>
                    <a:spcPct val="90000"/>
                  </a:lnSpc>
                  <a:spcBef>
                    <a:spcPts val="200"/>
                  </a:spcBef>
                  <a:defRPr sz="1300"/>
                </a:pPr>
              </a:p>
            </p:txBody>
          </p:sp>
          <p:sp>
            <p:nvSpPr>
              <p:cNvPr id="148" name="New features were derived from existing variables to enhance the predictive power of the dataset. For instance, the “kids&quot; column was made by adding “children” and “babies”,  the “Full stay” column was made by adding stays in weekend nights and week nigh"/>
              <p:cNvSpPr txBox="1"/>
              <p:nvPr/>
            </p:nvSpPr>
            <p:spPr>
              <a:xfrm>
                <a:off x="807123" y="178307"/>
                <a:ext cx="9976620" cy="9367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2456" tIns="92456" rIns="92456" bIns="92456" numCol="1" anchor="t">
                <a:spAutoFit/>
              </a:bodyPr>
              <a:lstStyle/>
              <a:p>
                <a:pPr lvl="1" marL="114300" indent="-114300" algn="just" defTabSz="577850">
                  <a:lnSpc>
                    <a:spcPct val="90000"/>
                  </a:lnSpc>
                  <a:spcBef>
                    <a:spcPts val="200"/>
                  </a:spcBef>
                  <a:buClr>
                    <a:srgbClr val="000000"/>
                  </a:buClr>
                  <a:buSzPct val="100000"/>
                  <a:buFont typeface="Times Roman"/>
                  <a:buChar char="•"/>
                  <a:defRPr sz="1300"/>
                </a:pPr>
                <a:r>
                  <a:t>New features were derived from existing variables to enhance the predictive power of the dataset. For instance, the “kids" column was made by adding “children” and “babies”,  the “Full stay” column was made by adding stays in weekend nights and week nights and “Total members” column was made by adding “adults”, “kids” and “babies”. Additionally, categorical variables were created for “is_canceled” by map and lambda function </a:t>
                </a:r>
              </a:p>
            </p:txBody>
          </p:sp>
        </p:grpSp>
        <p:grpSp>
          <p:nvGrpSpPr>
            <p:cNvPr id="152" name="Group"/>
            <p:cNvGrpSpPr/>
            <p:nvPr/>
          </p:nvGrpSpPr>
          <p:grpSpPr>
            <a:xfrm>
              <a:off x="579543" y="3959866"/>
              <a:ext cx="8113607" cy="383761"/>
              <a:chOff x="0" y="0"/>
              <a:chExt cx="8113606" cy="383760"/>
            </a:xfrm>
          </p:grpSpPr>
          <p:sp>
            <p:nvSpPr>
              <p:cNvPr id="150" name="Rounded Rectangle"/>
              <p:cNvSpPr/>
              <p:nvPr/>
            </p:nvSpPr>
            <p:spPr>
              <a:xfrm>
                <a:off x="0" y="0"/>
                <a:ext cx="8113607" cy="383761"/>
              </a:xfrm>
              <a:prstGeom prst="roundRect">
                <a:avLst>
                  <a:gd name="adj" fmla="val 16667"/>
                </a:avLst>
              </a:prstGeom>
              <a:solidFill>
                <a:srgbClr val="44546A"/>
              </a:solidFill>
              <a:ln w="25400" cap="flat">
                <a:solidFill>
                  <a:srgbClr val="E7E6E6"/>
                </a:solidFill>
                <a:prstDash val="solid"/>
                <a:round/>
              </a:ln>
              <a:effectLst/>
            </p:spPr>
            <p:txBody>
              <a:bodyPr wrap="square" lIns="45719" tIns="45719" rIns="45719" bIns="45719" numCol="1" anchor="ctr">
                <a:noAutofit/>
              </a:bodyPr>
              <a:lstStyle/>
              <a:p>
                <a:pPr algn="just" defTabSz="577850">
                  <a:lnSpc>
                    <a:spcPct val="90000"/>
                  </a:lnSpc>
                  <a:spcBef>
                    <a:spcPts val="500"/>
                  </a:spcBef>
                  <a:defRPr sz="1300">
                    <a:solidFill>
                      <a:srgbClr val="FFFFFF"/>
                    </a:solidFill>
                  </a:defRPr>
                </a:pPr>
              </a:p>
            </p:txBody>
          </p:sp>
          <p:sp>
            <p:nvSpPr>
              <p:cNvPr id="151" name="Feature Engineering:"/>
              <p:cNvSpPr txBox="1"/>
              <p:nvPr/>
            </p:nvSpPr>
            <p:spPr>
              <a:xfrm>
                <a:off x="325408" y="90279"/>
                <a:ext cx="7462790" cy="203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just" defTabSz="577850">
                  <a:lnSpc>
                    <a:spcPct val="90000"/>
                  </a:lnSpc>
                  <a:spcBef>
                    <a:spcPts val="500"/>
                  </a:spcBef>
                  <a:defRPr sz="1300">
                    <a:solidFill>
                      <a:srgbClr val="FFFFFF"/>
                    </a:solidFill>
                  </a:defRPr>
                </a:lvl1pPr>
              </a:lstStyle>
              <a:p>
                <a:pPr/>
                <a:r>
                  <a:t>Feature Engineering: </a:t>
                </a:r>
              </a:p>
            </p:txBody>
          </p:sp>
        </p:grpSp>
      </p:grpSp>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5" name="Google Shape;108;p5"/>
          <p:cNvSpPr txBox="1"/>
          <p:nvPr>
            <p:ph type="title"/>
          </p:nvPr>
        </p:nvSpPr>
        <p:spPr>
          <a:xfrm>
            <a:off x="838200" y="365125"/>
            <a:ext cx="10515600" cy="1325563"/>
          </a:xfrm>
          <a:prstGeom prst="rect">
            <a:avLst/>
          </a:prstGeom>
        </p:spPr>
        <p:txBody>
          <a:bodyPr/>
          <a:lstStyle/>
          <a:p>
            <a:pPr defTabSz="896111">
              <a:defRPr sz="4312">
                <a:latin typeface="Humnst777 Lt BT Light"/>
                <a:ea typeface="Humnst777 Lt BT Light"/>
                <a:cs typeface="Humnst777 Lt BT Light"/>
                <a:sym typeface="Humnst777 Lt BT Light"/>
              </a:defRPr>
            </a:pPr>
            <a:r>
              <a:t>Exploratory Data Analysis (EDA)</a:t>
            </a:r>
            <a:br/>
          </a:p>
        </p:txBody>
      </p:sp>
      <p:grpSp>
        <p:nvGrpSpPr>
          <p:cNvPr id="174" name="Diagram 2"/>
          <p:cNvGrpSpPr/>
          <p:nvPr/>
        </p:nvGrpSpPr>
        <p:grpSpPr>
          <a:xfrm>
            <a:off x="312820" y="2268233"/>
            <a:ext cx="11558339" cy="4395514"/>
            <a:chOff x="0" y="0"/>
            <a:chExt cx="11558337" cy="4395512"/>
          </a:xfrm>
        </p:grpSpPr>
        <p:grpSp>
          <p:nvGrpSpPr>
            <p:cNvPr id="158" name="Group"/>
            <p:cNvGrpSpPr/>
            <p:nvPr/>
          </p:nvGrpSpPr>
          <p:grpSpPr>
            <a:xfrm>
              <a:off x="0" y="236160"/>
              <a:ext cx="11558338" cy="1195832"/>
              <a:chOff x="0" y="0"/>
              <a:chExt cx="11558337" cy="1195831"/>
            </a:xfrm>
          </p:grpSpPr>
          <p:sp>
            <p:nvSpPr>
              <p:cNvPr id="156" name="Rectangle"/>
              <p:cNvSpPr/>
              <p:nvPr/>
            </p:nvSpPr>
            <p:spPr>
              <a:xfrm>
                <a:off x="-1" y="0"/>
                <a:ext cx="11558339" cy="1159200"/>
              </a:xfrm>
              <a:prstGeom prst="rect">
                <a:avLst/>
              </a:prstGeom>
              <a:solidFill>
                <a:srgbClr val="FFFFFF">
                  <a:alpha val="90000"/>
                </a:srgbClr>
              </a:solidFill>
              <a:ln w="9525" cap="flat">
                <a:solidFill>
                  <a:schemeClr val="accent2"/>
                </a:solidFill>
                <a:prstDash val="solid"/>
                <a:round/>
              </a:ln>
              <a:effectLst/>
            </p:spPr>
            <p:txBody>
              <a:bodyPr wrap="square" lIns="45719" tIns="45719" rIns="45719" bIns="45719" numCol="1" anchor="t">
                <a:noAutofit/>
              </a:bodyPr>
              <a:lstStyle/>
              <a:p>
                <a:pPr algn="just" defTabSz="711200">
                  <a:lnSpc>
                    <a:spcPct val="90000"/>
                  </a:lnSpc>
                  <a:spcBef>
                    <a:spcPts val="200"/>
                  </a:spcBef>
                  <a:defRPr sz="1600"/>
                </a:pPr>
              </a:p>
            </p:txBody>
          </p:sp>
          <p:sp>
            <p:nvSpPr>
              <p:cNvPr id="157" name="Examining individual variables one at a time.…"/>
              <p:cNvSpPr txBox="1"/>
              <p:nvPr/>
            </p:nvSpPr>
            <p:spPr>
              <a:xfrm>
                <a:off x="783263" y="219455"/>
                <a:ext cx="9991812" cy="9763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13792" tIns="113792" rIns="113792" bIns="113792" numCol="1" anchor="t">
                <a:spAutoFit/>
              </a:bodyPr>
              <a:lstStyle/>
              <a:p>
                <a:pPr lvl="1" marL="171450" indent="-171450" algn="just" defTabSz="711200">
                  <a:lnSpc>
                    <a:spcPct val="90000"/>
                  </a:lnSpc>
                  <a:spcBef>
                    <a:spcPts val="200"/>
                  </a:spcBef>
                  <a:buClr>
                    <a:srgbClr val="000000"/>
                  </a:buClr>
                  <a:buSzPct val="100000"/>
                  <a:buFont typeface="Times Roman"/>
                  <a:buChar char="•"/>
                  <a:defRPr sz="1600"/>
                </a:pPr>
                <a:r>
                  <a:t>Examining individual variables one at a time.</a:t>
                </a:r>
              </a:p>
              <a:p>
                <a:pPr lvl="1" marL="171450" indent="-171450" algn="just" defTabSz="711200">
                  <a:lnSpc>
                    <a:spcPct val="90000"/>
                  </a:lnSpc>
                  <a:spcBef>
                    <a:spcPts val="200"/>
                  </a:spcBef>
                  <a:buClr>
                    <a:srgbClr val="000000"/>
                  </a:buClr>
                  <a:buSzPct val="100000"/>
                  <a:buFont typeface="Times Roman"/>
                  <a:buChar char="•"/>
                  <a:defRPr sz="1600"/>
                </a:pPr>
                <a:r>
                  <a:t>Summarizing and visualizing the distribution, central tendency, and spread of a single variable.</a:t>
                </a:r>
              </a:p>
              <a:p>
                <a:pPr lvl="1" marL="171450" indent="-171450" algn="just" defTabSz="711200">
                  <a:lnSpc>
                    <a:spcPct val="90000"/>
                  </a:lnSpc>
                  <a:spcBef>
                    <a:spcPts val="200"/>
                  </a:spcBef>
                  <a:buClr>
                    <a:srgbClr val="000000"/>
                  </a:buClr>
                  <a:buSzPct val="100000"/>
                  <a:buFont typeface="Times Roman"/>
                  <a:buChar char="•"/>
                  <a:defRPr sz="1600"/>
                </a:pPr>
                <a:r>
                  <a:t>Techniques include histograms, box plots, bar plots.</a:t>
                </a:r>
              </a:p>
            </p:txBody>
          </p:sp>
        </p:grpSp>
        <p:grpSp>
          <p:nvGrpSpPr>
            <p:cNvPr id="161" name="Group"/>
            <p:cNvGrpSpPr/>
            <p:nvPr/>
          </p:nvGrpSpPr>
          <p:grpSpPr>
            <a:xfrm>
              <a:off x="577916" y="0"/>
              <a:ext cx="8090835" cy="472321"/>
              <a:chOff x="0" y="0"/>
              <a:chExt cx="8090834" cy="472320"/>
            </a:xfrm>
          </p:grpSpPr>
          <p:sp>
            <p:nvSpPr>
              <p:cNvPr id="159" name="Rounded Rectangle"/>
              <p:cNvSpPr/>
              <p:nvPr/>
            </p:nvSpPr>
            <p:spPr>
              <a:xfrm>
                <a:off x="0" y="0"/>
                <a:ext cx="8090835" cy="472321"/>
              </a:xfrm>
              <a:prstGeom prst="roundRect">
                <a:avLst>
                  <a:gd name="adj" fmla="val 16667"/>
                </a:avLst>
              </a:prstGeom>
              <a:gradFill flip="none" rotWithShape="1">
                <a:gsLst>
                  <a:gs pos="0">
                    <a:schemeClr val="accent2">
                      <a:hueOff val="-554274"/>
                      <a:satOff val="16071"/>
                      <a:lumOff val="29119"/>
                    </a:schemeClr>
                  </a:gs>
                  <a:gs pos="35000">
                    <a:srgbClr val="FFD6CA"/>
                  </a:gs>
                  <a:gs pos="100000">
                    <a:schemeClr val="accent2">
                      <a:hueOff val="-638409"/>
                      <a:satOff val="16071"/>
                      <a:lumOff val="39949"/>
                    </a:schemeClr>
                  </a:gs>
                </a:gsLst>
                <a:lin ang="16200000" scaled="0"/>
              </a:gradFill>
              <a:ln w="12700" cap="flat">
                <a:noFill/>
                <a:miter lim="400000"/>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defTabSz="711200">
                  <a:lnSpc>
                    <a:spcPct val="90000"/>
                  </a:lnSpc>
                  <a:spcBef>
                    <a:spcPts val="500"/>
                  </a:spcBef>
                  <a:defRPr sz="1600"/>
                </a:pPr>
              </a:p>
            </p:txBody>
          </p:sp>
          <p:sp>
            <p:nvSpPr>
              <p:cNvPr id="160" name="Univariate Analysis:"/>
              <p:cNvSpPr txBox="1"/>
              <p:nvPr/>
            </p:nvSpPr>
            <p:spPr>
              <a:xfrm>
                <a:off x="328871" y="115510"/>
                <a:ext cx="7433094" cy="241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711200">
                  <a:lnSpc>
                    <a:spcPct val="90000"/>
                  </a:lnSpc>
                  <a:spcBef>
                    <a:spcPts val="600"/>
                  </a:spcBef>
                  <a:defRPr sz="1600"/>
                </a:lvl1pPr>
              </a:lstStyle>
              <a:p>
                <a:pPr/>
                <a:r>
                  <a:t>Univariate Analysis:</a:t>
                </a:r>
              </a:p>
            </p:txBody>
          </p:sp>
        </p:grpSp>
        <p:grpSp>
          <p:nvGrpSpPr>
            <p:cNvPr id="164" name="Group"/>
            <p:cNvGrpSpPr/>
            <p:nvPr/>
          </p:nvGrpSpPr>
          <p:grpSpPr>
            <a:xfrm>
              <a:off x="0" y="1717921"/>
              <a:ext cx="11558338" cy="1195833"/>
              <a:chOff x="0" y="0"/>
              <a:chExt cx="11558337" cy="1195831"/>
            </a:xfrm>
          </p:grpSpPr>
          <p:sp>
            <p:nvSpPr>
              <p:cNvPr id="162" name="Rectangle"/>
              <p:cNvSpPr/>
              <p:nvPr/>
            </p:nvSpPr>
            <p:spPr>
              <a:xfrm>
                <a:off x="-1" y="0"/>
                <a:ext cx="11558339" cy="1159200"/>
              </a:xfrm>
              <a:prstGeom prst="rect">
                <a:avLst/>
              </a:prstGeom>
              <a:solidFill>
                <a:srgbClr val="FFFFFF">
                  <a:alpha val="90000"/>
                </a:srgbClr>
              </a:solidFill>
              <a:ln w="9525" cap="flat">
                <a:solidFill>
                  <a:schemeClr val="accent3"/>
                </a:solidFill>
                <a:prstDash val="solid"/>
                <a:round/>
              </a:ln>
              <a:effectLst/>
            </p:spPr>
            <p:txBody>
              <a:bodyPr wrap="square" lIns="45719" tIns="45719" rIns="45719" bIns="45719" numCol="1" anchor="t">
                <a:noAutofit/>
              </a:bodyPr>
              <a:lstStyle/>
              <a:p>
                <a:pPr defTabSz="711200">
                  <a:lnSpc>
                    <a:spcPct val="90000"/>
                  </a:lnSpc>
                  <a:spcBef>
                    <a:spcPts val="200"/>
                  </a:spcBef>
                  <a:defRPr sz="1600"/>
                </a:pPr>
              </a:p>
            </p:txBody>
          </p:sp>
          <p:sp>
            <p:nvSpPr>
              <p:cNvPr id="163" name="Analyzing the relationship between two variables.…"/>
              <p:cNvSpPr txBox="1"/>
              <p:nvPr/>
            </p:nvSpPr>
            <p:spPr>
              <a:xfrm>
                <a:off x="783263" y="219455"/>
                <a:ext cx="9991812" cy="9763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13792" tIns="113792" rIns="113792" bIns="113792" numCol="1" anchor="t">
                <a:spAutoFit/>
              </a:bodyPr>
              <a:lstStyle/>
              <a:p>
                <a:pPr lvl="1" marL="171450" indent="-171450" defTabSz="711200">
                  <a:lnSpc>
                    <a:spcPct val="90000"/>
                  </a:lnSpc>
                  <a:spcBef>
                    <a:spcPts val="200"/>
                  </a:spcBef>
                  <a:buClr>
                    <a:srgbClr val="000000"/>
                  </a:buClr>
                  <a:buSzPct val="100000"/>
                  <a:buFont typeface="Times Roman"/>
                  <a:buChar char="•"/>
                  <a:defRPr sz="1600"/>
                </a:pPr>
                <a:r>
                  <a:t>Analyzing the relationship between two variables.</a:t>
                </a:r>
              </a:p>
              <a:p>
                <a:pPr lvl="1" marL="171450" indent="-171450" defTabSz="711200">
                  <a:lnSpc>
                    <a:spcPct val="90000"/>
                  </a:lnSpc>
                  <a:spcBef>
                    <a:spcPts val="200"/>
                  </a:spcBef>
                  <a:buClr>
                    <a:srgbClr val="000000"/>
                  </a:buClr>
                  <a:buSzPct val="100000"/>
                  <a:buFont typeface="Times Roman"/>
                  <a:buChar char="•"/>
                  <a:defRPr sz="1600"/>
                </a:pPr>
                <a:r>
                  <a:t>Understanding how one variable affects or relates to another.</a:t>
                </a:r>
              </a:p>
              <a:p>
                <a:pPr lvl="1" marL="171450" indent="-171450" defTabSz="711200">
                  <a:lnSpc>
                    <a:spcPct val="90000"/>
                  </a:lnSpc>
                  <a:spcBef>
                    <a:spcPts val="200"/>
                  </a:spcBef>
                  <a:buClr>
                    <a:srgbClr val="000000"/>
                  </a:buClr>
                  <a:buSzPct val="100000"/>
                  <a:buFont typeface="Times Roman"/>
                  <a:buChar char="•"/>
                  <a:defRPr sz="1600"/>
                </a:pPr>
                <a:r>
                  <a:t>Techniques include scatter plots, line plots, and contingency tables.</a:t>
                </a:r>
              </a:p>
            </p:txBody>
          </p:sp>
        </p:grpSp>
        <p:grpSp>
          <p:nvGrpSpPr>
            <p:cNvPr id="167" name="Group"/>
            <p:cNvGrpSpPr/>
            <p:nvPr/>
          </p:nvGrpSpPr>
          <p:grpSpPr>
            <a:xfrm>
              <a:off x="577916" y="1481760"/>
              <a:ext cx="8090835" cy="472321"/>
              <a:chOff x="0" y="0"/>
              <a:chExt cx="8090834" cy="472320"/>
            </a:xfrm>
          </p:grpSpPr>
          <p:sp>
            <p:nvSpPr>
              <p:cNvPr id="165" name="Rounded Rectangle"/>
              <p:cNvSpPr/>
              <p:nvPr/>
            </p:nvSpPr>
            <p:spPr>
              <a:xfrm>
                <a:off x="0" y="0"/>
                <a:ext cx="8090835" cy="472321"/>
              </a:xfrm>
              <a:prstGeom prst="roundRect">
                <a:avLst>
                  <a:gd name="adj" fmla="val 16667"/>
                </a:avLst>
              </a:prstGeom>
              <a:gradFill flip="none" rotWithShape="1">
                <a:gsLst>
                  <a:gs pos="0">
                    <a:schemeClr val="accent3">
                      <a:lumOff val="19878"/>
                    </a:schemeClr>
                  </a:gs>
                  <a:gs pos="35000">
                    <a:srgbClr val="E3E3E3"/>
                  </a:gs>
                  <a:gs pos="100000">
                    <a:schemeClr val="accent3">
                      <a:lumOff val="30981"/>
                    </a:schemeClr>
                  </a:gs>
                </a:gsLst>
                <a:lin ang="16200000" scaled="0"/>
              </a:gradFill>
              <a:ln w="12700" cap="flat">
                <a:noFill/>
                <a:miter lim="400000"/>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defTabSz="711200">
                  <a:lnSpc>
                    <a:spcPct val="90000"/>
                  </a:lnSpc>
                  <a:spcBef>
                    <a:spcPts val="500"/>
                  </a:spcBef>
                  <a:defRPr sz="1600"/>
                </a:pPr>
              </a:p>
            </p:txBody>
          </p:sp>
          <p:sp>
            <p:nvSpPr>
              <p:cNvPr id="166" name="Bivariate Analysis:"/>
              <p:cNvSpPr txBox="1"/>
              <p:nvPr/>
            </p:nvSpPr>
            <p:spPr>
              <a:xfrm>
                <a:off x="328871" y="115510"/>
                <a:ext cx="7433094" cy="241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711200">
                  <a:lnSpc>
                    <a:spcPct val="90000"/>
                  </a:lnSpc>
                  <a:spcBef>
                    <a:spcPts val="600"/>
                  </a:spcBef>
                  <a:defRPr sz="1600"/>
                </a:lvl1pPr>
              </a:lstStyle>
              <a:p>
                <a:pPr/>
                <a:r>
                  <a:t>Bivariate Analysis:</a:t>
                </a:r>
              </a:p>
            </p:txBody>
          </p:sp>
        </p:grpSp>
        <p:grpSp>
          <p:nvGrpSpPr>
            <p:cNvPr id="170" name="Group"/>
            <p:cNvGrpSpPr/>
            <p:nvPr/>
          </p:nvGrpSpPr>
          <p:grpSpPr>
            <a:xfrm>
              <a:off x="0" y="3199681"/>
              <a:ext cx="11558338" cy="1195832"/>
              <a:chOff x="0" y="0"/>
              <a:chExt cx="11558337" cy="1195831"/>
            </a:xfrm>
          </p:grpSpPr>
          <p:sp>
            <p:nvSpPr>
              <p:cNvPr id="168" name="Rectangle"/>
              <p:cNvSpPr/>
              <p:nvPr/>
            </p:nvSpPr>
            <p:spPr>
              <a:xfrm>
                <a:off x="-1" y="0"/>
                <a:ext cx="11558339" cy="1159200"/>
              </a:xfrm>
              <a:prstGeom prst="rect">
                <a:avLst/>
              </a:prstGeom>
              <a:solidFill>
                <a:srgbClr val="FFFFFF">
                  <a:alpha val="90000"/>
                </a:srgbClr>
              </a:solidFill>
              <a:ln w="9525" cap="flat">
                <a:solidFill>
                  <a:schemeClr val="accent4"/>
                </a:solidFill>
                <a:prstDash val="solid"/>
                <a:round/>
              </a:ln>
              <a:effectLst/>
            </p:spPr>
            <p:txBody>
              <a:bodyPr wrap="square" lIns="45719" tIns="45719" rIns="45719" bIns="45719" numCol="1" anchor="t">
                <a:noAutofit/>
              </a:bodyPr>
              <a:lstStyle/>
              <a:p>
                <a:pPr defTabSz="711200">
                  <a:lnSpc>
                    <a:spcPct val="90000"/>
                  </a:lnSpc>
                  <a:spcBef>
                    <a:spcPts val="200"/>
                  </a:spcBef>
                  <a:defRPr sz="1600"/>
                </a:pPr>
              </a:p>
            </p:txBody>
          </p:sp>
          <p:sp>
            <p:nvSpPr>
              <p:cNvPr id="169" name="Exploring relationships between multiple variables simultaneously.…"/>
              <p:cNvSpPr txBox="1"/>
              <p:nvPr/>
            </p:nvSpPr>
            <p:spPr>
              <a:xfrm>
                <a:off x="783263" y="219455"/>
                <a:ext cx="9991812" cy="9763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13792" tIns="113792" rIns="113792" bIns="113792" numCol="1" anchor="t">
                <a:spAutoFit/>
              </a:bodyPr>
              <a:lstStyle/>
              <a:p>
                <a:pPr lvl="1" marL="171450" indent="-171450" defTabSz="711200">
                  <a:lnSpc>
                    <a:spcPct val="90000"/>
                  </a:lnSpc>
                  <a:spcBef>
                    <a:spcPts val="200"/>
                  </a:spcBef>
                  <a:buClr>
                    <a:srgbClr val="000000"/>
                  </a:buClr>
                  <a:buSzPct val="100000"/>
                  <a:buFont typeface="Times Roman"/>
                  <a:buChar char="•"/>
                  <a:defRPr sz="1600"/>
                </a:pPr>
                <a:r>
                  <a:t>Exploring relationships between multiple variables simultaneously.</a:t>
                </a:r>
              </a:p>
              <a:p>
                <a:pPr lvl="1" marL="171450" indent="-171450" defTabSz="711200">
                  <a:lnSpc>
                    <a:spcPct val="90000"/>
                  </a:lnSpc>
                  <a:spcBef>
                    <a:spcPts val="200"/>
                  </a:spcBef>
                  <a:buClr>
                    <a:srgbClr val="000000"/>
                  </a:buClr>
                  <a:buSzPct val="100000"/>
                  <a:buFont typeface="Times Roman"/>
                  <a:buChar char="•"/>
                  <a:defRPr sz="1600"/>
                </a:pPr>
                <a:r>
                  <a:t>Identifying patterns, trends, and interactions among variables.</a:t>
                </a:r>
              </a:p>
              <a:p>
                <a:pPr lvl="1" marL="171450" indent="-171450" defTabSz="711200">
                  <a:lnSpc>
                    <a:spcPct val="90000"/>
                  </a:lnSpc>
                  <a:spcBef>
                    <a:spcPts val="200"/>
                  </a:spcBef>
                  <a:buClr>
                    <a:srgbClr val="000000"/>
                  </a:buClr>
                  <a:buSzPct val="100000"/>
                  <a:buFont typeface="Times Roman"/>
                  <a:buChar char="•"/>
                  <a:defRPr sz="1600"/>
                </a:pPr>
                <a:r>
                  <a:t>Techniques include heatmaps.</a:t>
                </a:r>
              </a:p>
            </p:txBody>
          </p:sp>
        </p:grpSp>
        <p:grpSp>
          <p:nvGrpSpPr>
            <p:cNvPr id="173" name="Group"/>
            <p:cNvGrpSpPr/>
            <p:nvPr/>
          </p:nvGrpSpPr>
          <p:grpSpPr>
            <a:xfrm>
              <a:off x="577916" y="2963521"/>
              <a:ext cx="8090835" cy="472321"/>
              <a:chOff x="0" y="0"/>
              <a:chExt cx="8090834" cy="472320"/>
            </a:xfrm>
          </p:grpSpPr>
          <p:sp>
            <p:nvSpPr>
              <p:cNvPr id="171" name="Rounded Rectangle"/>
              <p:cNvSpPr/>
              <p:nvPr/>
            </p:nvSpPr>
            <p:spPr>
              <a:xfrm>
                <a:off x="0" y="0"/>
                <a:ext cx="8090835" cy="472321"/>
              </a:xfrm>
              <a:prstGeom prst="roundRect">
                <a:avLst>
                  <a:gd name="adj" fmla="val 16667"/>
                </a:avLst>
              </a:prstGeom>
              <a:gradFill flip="none" rotWithShape="1">
                <a:gsLst>
                  <a:gs pos="0">
                    <a:schemeClr val="accent4">
                      <a:hueOff val="-617933"/>
                      <a:lumOff val="36487"/>
                    </a:schemeClr>
                  </a:gs>
                  <a:gs pos="35000">
                    <a:srgbClr val="FFEACF"/>
                  </a:gs>
                  <a:gs pos="100000">
                    <a:schemeClr val="accent4">
                      <a:hueOff val="-742744"/>
                      <a:lumOff val="46439"/>
                    </a:schemeClr>
                  </a:gs>
                </a:gsLst>
                <a:lin ang="16200000" scaled="0"/>
              </a:gradFill>
              <a:ln w="12700" cap="flat">
                <a:noFill/>
                <a:miter lim="400000"/>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defTabSz="711200">
                  <a:lnSpc>
                    <a:spcPct val="90000"/>
                  </a:lnSpc>
                  <a:spcBef>
                    <a:spcPts val="500"/>
                  </a:spcBef>
                  <a:defRPr sz="1600"/>
                </a:pPr>
              </a:p>
            </p:txBody>
          </p:sp>
          <p:sp>
            <p:nvSpPr>
              <p:cNvPr id="172" name="Multivariate Analysis:"/>
              <p:cNvSpPr txBox="1"/>
              <p:nvPr/>
            </p:nvSpPr>
            <p:spPr>
              <a:xfrm>
                <a:off x="328871" y="115509"/>
                <a:ext cx="7433094" cy="241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711200">
                  <a:lnSpc>
                    <a:spcPct val="90000"/>
                  </a:lnSpc>
                  <a:spcBef>
                    <a:spcPts val="600"/>
                  </a:spcBef>
                  <a:defRPr sz="1600"/>
                </a:lvl1pPr>
              </a:lstStyle>
              <a:p>
                <a:pPr/>
                <a:r>
                  <a:t>Multivariate Analysis:</a:t>
                </a:r>
              </a:p>
            </p:txBody>
          </p:sp>
        </p:grpSp>
      </p:grpSp>
      <p:sp>
        <p:nvSpPr>
          <p:cNvPr id="175" name="TextBox 3"/>
          <p:cNvSpPr txBox="1"/>
          <p:nvPr/>
        </p:nvSpPr>
        <p:spPr>
          <a:xfrm>
            <a:off x="883919" y="1546309"/>
            <a:ext cx="10424161" cy="891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800">
                <a:latin typeface="Humnst777 Lt BT Light"/>
                <a:ea typeface="Humnst777 Lt BT Light"/>
                <a:cs typeface="Humnst777 Lt BT Light"/>
                <a:sym typeface="Humnst777 Lt BT Light"/>
              </a:defRPr>
            </a:lvl1pPr>
          </a:lstStyle>
          <a:p>
            <a:pPr/>
            <a:r>
              <a:t>In Exploratory Data Analysis (EDA), there are several types of analysis techniques that can be employed to gain insights and understand the dataset. These includes :</a:t>
            </a:r>
          </a:p>
        </p:txBody>
      </p:sp>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Google Shape;122;p6"/>
          <p:cNvSpPr txBox="1"/>
          <p:nvPr/>
        </p:nvSpPr>
        <p:spPr>
          <a:xfrm>
            <a:off x="883924" y="1349348"/>
            <a:ext cx="10424152" cy="46761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defRPr sz="1600">
                <a:latin typeface="Humnst777 Lt BT Light"/>
                <a:ea typeface="Humnst777 Lt BT Light"/>
                <a:cs typeface="Humnst777 Lt BT Light"/>
                <a:sym typeface="Humnst777 Lt BT Light"/>
              </a:defRPr>
            </a:pPr>
            <a:r>
              <a:t>1.) 30.3% bookings are canceled in city hotels and 23.6% bookings are canceled in resort hotel, city hotel has more no. of cancelations</a:t>
            </a:r>
          </a:p>
          <a:p>
            <a:pPr>
              <a:defRPr sz="1600">
                <a:latin typeface="Humnst777 Lt BT Light"/>
                <a:ea typeface="Humnst777 Lt BT Light"/>
                <a:cs typeface="Humnst777 Lt BT Light"/>
                <a:sym typeface="Humnst777 Lt BT Light"/>
              </a:defRPr>
            </a:pPr>
          </a:p>
          <a:p>
            <a:pPr>
              <a:defRPr sz="1600">
                <a:latin typeface="Humnst777 Lt BT Light"/>
                <a:ea typeface="Humnst777 Lt BT Light"/>
                <a:cs typeface="Humnst777 Lt BT Light"/>
                <a:sym typeface="Humnst777 Lt BT Light"/>
              </a:defRPr>
            </a:pPr>
          </a:p>
          <a:p>
            <a:pPr>
              <a:defRPr sz="1600">
                <a:latin typeface="Humnst777 Lt BT Light"/>
                <a:ea typeface="Humnst777 Lt BT Light"/>
                <a:cs typeface="Humnst777 Lt BT Light"/>
                <a:sym typeface="Humnst777 Lt BT Light"/>
              </a:defRPr>
            </a:pPr>
          </a:p>
          <a:p>
            <a:pPr>
              <a:defRPr sz="1600">
                <a:latin typeface="Humnst777 Lt BT Light"/>
                <a:ea typeface="Humnst777 Lt BT Light"/>
                <a:cs typeface="Humnst777 Lt BT Light"/>
                <a:sym typeface="Humnst777 Lt BT Light"/>
              </a:defRPr>
            </a:pPr>
          </a:p>
          <a:p>
            <a:pPr>
              <a:defRPr sz="1600">
                <a:latin typeface="Humnst777 Lt BT Light"/>
                <a:ea typeface="Humnst777 Lt BT Light"/>
                <a:cs typeface="Humnst777 Lt BT Light"/>
                <a:sym typeface="Humnst777 Lt BT Light"/>
              </a:defRPr>
            </a:pPr>
          </a:p>
          <a:p>
            <a:pPr>
              <a:defRPr sz="1600">
                <a:latin typeface="Humnst777 Lt BT Light"/>
                <a:ea typeface="Humnst777 Lt BT Light"/>
                <a:cs typeface="Humnst777 Lt BT Light"/>
                <a:sym typeface="Humnst777 Lt BT Light"/>
              </a:defRPr>
            </a:pPr>
          </a:p>
          <a:p>
            <a:pPr>
              <a:defRPr sz="1600">
                <a:latin typeface="Humnst777 Lt BT Light"/>
                <a:ea typeface="Humnst777 Lt BT Light"/>
                <a:cs typeface="Humnst777 Lt BT Light"/>
                <a:sym typeface="Humnst777 Lt BT Light"/>
              </a:defRPr>
            </a:pPr>
          </a:p>
          <a:p>
            <a:pPr>
              <a:defRPr sz="1600">
                <a:latin typeface="Humnst777 Lt BT Light"/>
                <a:ea typeface="Humnst777 Lt BT Light"/>
                <a:cs typeface="Humnst777 Lt BT Light"/>
                <a:sym typeface="Humnst777 Lt BT Light"/>
              </a:defRPr>
            </a:pPr>
          </a:p>
          <a:p>
            <a:pPr>
              <a:defRPr sz="1600">
                <a:latin typeface="Humnst777 Lt BT Light"/>
                <a:ea typeface="Humnst777 Lt BT Light"/>
                <a:cs typeface="Humnst777 Lt BT Light"/>
                <a:sym typeface="Humnst777 Lt BT Light"/>
              </a:defRPr>
            </a:pPr>
          </a:p>
          <a:p>
            <a:pPr>
              <a:defRPr sz="1600">
                <a:latin typeface="Humnst777 Lt BT Light"/>
                <a:ea typeface="Humnst777 Lt BT Light"/>
                <a:cs typeface="Humnst777 Lt BT Light"/>
                <a:sym typeface="Humnst777 Lt BT Light"/>
              </a:defRPr>
            </a:pPr>
          </a:p>
          <a:p>
            <a:pPr>
              <a:defRPr sz="1600">
                <a:latin typeface="Humnst777 Lt BT Light"/>
                <a:ea typeface="Humnst777 Lt BT Light"/>
                <a:cs typeface="Humnst777 Lt BT Light"/>
                <a:sym typeface="Humnst777 Lt BT Light"/>
              </a:defRPr>
            </a:pPr>
          </a:p>
          <a:p>
            <a:pPr>
              <a:defRPr sz="1600">
                <a:latin typeface="Humnst777 Lt BT Light"/>
                <a:ea typeface="Humnst777 Lt BT Light"/>
                <a:cs typeface="Humnst777 Lt BT Light"/>
                <a:sym typeface="Humnst777 Lt BT Light"/>
              </a:defRPr>
            </a:pPr>
          </a:p>
          <a:p>
            <a:pPr>
              <a:defRPr sz="1600">
                <a:latin typeface="Humnst777 Lt BT Light"/>
                <a:ea typeface="Humnst777 Lt BT Light"/>
                <a:cs typeface="Humnst777 Lt BT Light"/>
                <a:sym typeface="Humnst777 Lt BT Light"/>
              </a:defRPr>
            </a:pPr>
          </a:p>
          <a:p>
            <a:pPr>
              <a:defRPr sz="1600">
                <a:latin typeface="Humnst777 Lt BT Light"/>
                <a:ea typeface="Humnst777 Lt BT Light"/>
                <a:cs typeface="Humnst777 Lt BT Light"/>
                <a:sym typeface="Humnst777 Lt BT Light"/>
              </a:defRPr>
            </a:pPr>
          </a:p>
          <a:p>
            <a:pPr>
              <a:defRPr sz="1600">
                <a:latin typeface="Humnst777 Lt BT Light"/>
                <a:ea typeface="Humnst777 Lt BT Light"/>
                <a:cs typeface="Humnst777 Lt BT Light"/>
                <a:sym typeface="Humnst777 Lt BT Light"/>
              </a:defRPr>
            </a:pPr>
          </a:p>
          <a:p>
            <a:pPr>
              <a:defRPr sz="1600">
                <a:latin typeface="Humnst777 Lt BT Light"/>
                <a:ea typeface="Humnst777 Lt BT Light"/>
                <a:cs typeface="Humnst777 Lt BT Light"/>
                <a:sym typeface="Humnst777 Lt BT Light"/>
              </a:defRPr>
            </a:pPr>
          </a:p>
        </p:txBody>
      </p:sp>
      <p:pic>
        <p:nvPicPr>
          <p:cNvPr id="178" name="Google Shape;123;p6" descr="Google Shape;123;p6"/>
          <p:cNvPicPr>
            <a:picLocks noChangeAspect="1"/>
          </p:cNvPicPr>
          <p:nvPr/>
        </p:nvPicPr>
        <p:blipFill>
          <a:blip r:embed="rId2">
            <a:extLst/>
          </a:blip>
          <a:stretch>
            <a:fillRect/>
          </a:stretch>
        </p:blipFill>
        <p:spPr>
          <a:xfrm>
            <a:off x="725612" y="1890777"/>
            <a:ext cx="3203569" cy="2565135"/>
          </a:xfrm>
          <a:prstGeom prst="rect">
            <a:avLst/>
          </a:prstGeom>
          <a:ln w="12700">
            <a:miter lim="400000"/>
          </a:ln>
        </p:spPr>
      </p:pic>
      <p:sp>
        <p:nvSpPr>
          <p:cNvPr id="179" name="Google Shape;114;p6"/>
          <p:cNvSpPr txBox="1"/>
          <p:nvPr>
            <p:ph type="title"/>
          </p:nvPr>
        </p:nvSpPr>
        <p:spPr>
          <a:xfrm>
            <a:off x="838200" y="365125"/>
            <a:ext cx="10515600" cy="1325563"/>
          </a:xfrm>
          <a:prstGeom prst="rect">
            <a:avLst/>
          </a:prstGeom>
        </p:spPr>
        <p:txBody>
          <a:bodyPr/>
          <a:lstStyle/>
          <a:p>
            <a:pPr defTabSz="896111">
              <a:defRPr sz="4312">
                <a:latin typeface="Humnst777 Lt BT Light"/>
                <a:ea typeface="Humnst777 Lt BT Light"/>
                <a:cs typeface="Humnst777 Lt BT Light"/>
                <a:sym typeface="Humnst777 Lt BT Light"/>
              </a:defRPr>
            </a:pPr>
            <a:r>
              <a:t>Univariate Analysis</a:t>
            </a:r>
            <a:br/>
          </a:p>
        </p:txBody>
      </p:sp>
      <p:pic>
        <p:nvPicPr>
          <p:cNvPr id="180" name="Google Shape;121;p6" descr="Google Shape;121;p6"/>
          <p:cNvPicPr>
            <a:picLocks noChangeAspect="1"/>
          </p:cNvPicPr>
          <p:nvPr/>
        </p:nvPicPr>
        <p:blipFill>
          <a:blip r:embed="rId3">
            <a:extLst/>
          </a:blip>
          <a:stretch>
            <a:fillRect/>
          </a:stretch>
        </p:blipFill>
        <p:spPr>
          <a:xfrm>
            <a:off x="7405738" y="2580140"/>
            <a:ext cx="4782492" cy="3733001"/>
          </a:xfrm>
          <a:prstGeom prst="rect">
            <a:avLst/>
          </a:prstGeom>
          <a:ln w="12700">
            <a:miter lim="400000"/>
          </a:ln>
        </p:spPr>
      </p:pic>
      <p:pic>
        <p:nvPicPr>
          <p:cNvPr id="181" name="Google Shape;124;p6" descr="Google Shape;124;p6"/>
          <p:cNvPicPr>
            <a:picLocks noChangeAspect="1"/>
          </p:cNvPicPr>
          <p:nvPr/>
        </p:nvPicPr>
        <p:blipFill>
          <a:blip r:embed="rId4">
            <a:extLst/>
          </a:blip>
          <a:stretch>
            <a:fillRect/>
          </a:stretch>
        </p:blipFill>
        <p:spPr>
          <a:xfrm>
            <a:off x="4079426" y="2813877"/>
            <a:ext cx="3286294" cy="263137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2.) 67% bookings are for City hotel and 33% bookings are for Resort hotel and lead time suggests that the City Hotel is busier than Resort hotel."/>
          <p:cNvSpPr txBox="1"/>
          <p:nvPr/>
        </p:nvSpPr>
        <p:spPr>
          <a:xfrm>
            <a:off x="685864" y="368300"/>
            <a:ext cx="10300505" cy="8153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600">
                <a:latin typeface="Humnst777 Lt BT Light"/>
                <a:ea typeface="Humnst777 Lt BT Light"/>
                <a:cs typeface="Humnst777 Lt BT Light"/>
                <a:sym typeface="Humnst777 Lt BT Light"/>
              </a:defRPr>
            </a:lvl1pPr>
          </a:lstStyle>
          <a:p>
            <a:pPr/>
            <a:r>
              <a:t>2.) 67% bookings are for City hotel and 33% bookings are for Resort hotel and lead time suggests that the City Hotel is busier than Resort hotel.</a:t>
            </a:r>
          </a:p>
        </p:txBody>
      </p:sp>
      <p:pic>
        <p:nvPicPr>
          <p:cNvPr id="184" name="Google Shape;116;p6" descr="Google Shape;116;p6"/>
          <p:cNvPicPr>
            <a:picLocks noChangeAspect="1"/>
          </p:cNvPicPr>
          <p:nvPr/>
        </p:nvPicPr>
        <p:blipFill>
          <a:blip r:embed="rId2">
            <a:extLst/>
          </a:blip>
          <a:stretch>
            <a:fillRect/>
          </a:stretch>
        </p:blipFill>
        <p:spPr>
          <a:xfrm>
            <a:off x="2685196" y="1126584"/>
            <a:ext cx="3379670" cy="2706140"/>
          </a:xfrm>
          <a:prstGeom prst="rect">
            <a:avLst/>
          </a:prstGeom>
          <a:ln w="12700">
            <a:miter lim="400000"/>
          </a:ln>
        </p:spPr>
      </p:pic>
      <p:sp>
        <p:nvSpPr>
          <p:cNvPr id="185" name="3.) 82.6% are transient customer in the booking of hotel, these are guests who are predominantly on-the-move and often seek short hotel-stays"/>
          <p:cNvSpPr txBox="1"/>
          <p:nvPr/>
        </p:nvSpPr>
        <p:spPr>
          <a:xfrm>
            <a:off x="686481" y="3641513"/>
            <a:ext cx="11649135" cy="815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latin typeface="Humnst777 Lt BT Light"/>
                <a:ea typeface="Humnst777 Lt BT Light"/>
                <a:cs typeface="Humnst777 Lt BT Light"/>
                <a:sym typeface="Humnst777 Lt BT Light"/>
              </a:defRPr>
            </a:lvl1pPr>
          </a:lstStyle>
          <a:p>
            <a:pPr/>
            <a:r>
              <a:t>3.) 82.6% are transient customer in the booking of hotel, these are guests who are predominantly on-the-move and often seek short hotel-stays</a:t>
            </a:r>
          </a:p>
        </p:txBody>
      </p:sp>
      <p:pic>
        <p:nvPicPr>
          <p:cNvPr id="186" name="Google Shape;118;p6" descr="Google Shape;118;p6"/>
          <p:cNvPicPr>
            <a:picLocks noChangeAspect="1"/>
          </p:cNvPicPr>
          <p:nvPr/>
        </p:nvPicPr>
        <p:blipFill>
          <a:blip r:embed="rId3">
            <a:extLst/>
          </a:blip>
          <a:stretch>
            <a:fillRect/>
          </a:stretch>
        </p:blipFill>
        <p:spPr>
          <a:xfrm>
            <a:off x="2345427" y="4020474"/>
            <a:ext cx="4059208" cy="270614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4.) More no. of booking was made in the year 2016, hotel has made more profit in this year."/>
          <p:cNvSpPr txBox="1"/>
          <p:nvPr/>
        </p:nvSpPr>
        <p:spPr>
          <a:xfrm>
            <a:off x="921351" y="494030"/>
            <a:ext cx="8125878" cy="3327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latin typeface="Humnst777 Lt BT Light"/>
                <a:ea typeface="Humnst777 Lt BT Light"/>
                <a:cs typeface="Humnst777 Lt BT Light"/>
                <a:sym typeface="Humnst777 Lt BT Light"/>
              </a:defRPr>
            </a:lvl1pPr>
          </a:lstStyle>
          <a:p>
            <a:pPr/>
            <a:r>
              <a:t>4.) More no. of booking was made in the year 2016, hotel has made more profit in this year.</a:t>
            </a:r>
          </a:p>
        </p:txBody>
      </p:sp>
      <p:pic>
        <p:nvPicPr>
          <p:cNvPr id="189" name="h2.psd" descr="h2.psd"/>
          <p:cNvPicPr>
            <a:picLocks noChangeAspect="1"/>
          </p:cNvPicPr>
          <p:nvPr/>
        </p:nvPicPr>
        <p:blipFill>
          <a:blip r:embed="rId2">
            <a:extLst/>
          </a:blip>
          <a:stretch>
            <a:fillRect/>
          </a:stretch>
        </p:blipFill>
        <p:spPr>
          <a:xfrm>
            <a:off x="753607" y="783864"/>
            <a:ext cx="6029467" cy="3273077"/>
          </a:xfrm>
          <a:prstGeom prst="rect">
            <a:avLst/>
          </a:prstGeom>
          <a:ln w="12700">
            <a:miter lim="400000"/>
          </a:ln>
        </p:spPr>
      </p:pic>
      <p:sp>
        <p:nvSpPr>
          <p:cNvPr id="190" name="5.) Agent no. 9 has made most no. of bookings."/>
          <p:cNvSpPr txBox="1"/>
          <p:nvPr/>
        </p:nvSpPr>
        <p:spPr>
          <a:xfrm>
            <a:off x="1014176" y="4349094"/>
            <a:ext cx="4290279"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latin typeface="Humnst777 Lt BT Light"/>
                <a:ea typeface="Humnst777 Lt BT Light"/>
                <a:cs typeface="Humnst777 Lt BT Light"/>
                <a:sym typeface="Humnst777 Lt BT Light"/>
              </a:defRPr>
            </a:lvl1pPr>
          </a:lstStyle>
          <a:p>
            <a:pPr/>
            <a:r>
              <a:t>5.) Agent no. 9 has made most no. of bookings.</a:t>
            </a:r>
          </a:p>
        </p:txBody>
      </p:sp>
      <p:pic>
        <p:nvPicPr>
          <p:cNvPr id="191" name="d2.png" descr="d2.png"/>
          <p:cNvPicPr>
            <a:picLocks noChangeAspect="1"/>
          </p:cNvPicPr>
          <p:nvPr/>
        </p:nvPicPr>
        <p:blipFill>
          <a:blip r:embed="rId3">
            <a:extLst/>
          </a:blip>
          <a:stretch>
            <a:fillRect/>
          </a:stretch>
        </p:blipFill>
        <p:spPr>
          <a:xfrm>
            <a:off x="5564809" y="2632705"/>
            <a:ext cx="6909392" cy="429956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6.) Guests use different channels for making bookings out of which most preferred way is TA/TO."/>
          <p:cNvSpPr txBox="1"/>
          <p:nvPr/>
        </p:nvSpPr>
        <p:spPr>
          <a:xfrm>
            <a:off x="650312" y="575351"/>
            <a:ext cx="8546168"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latin typeface="Humnst777 Lt BT Light"/>
                <a:ea typeface="Humnst777 Lt BT Light"/>
                <a:cs typeface="Humnst777 Lt BT Light"/>
                <a:sym typeface="Humnst777 Lt BT Light"/>
              </a:defRPr>
            </a:lvl1pPr>
          </a:lstStyle>
          <a:p>
            <a:pPr/>
            <a:r>
              <a:t>6.) Guests use different channels for making bookings out of which most preferred way is TA/TO. </a:t>
            </a:r>
          </a:p>
        </p:txBody>
      </p:sp>
      <p:pic>
        <p:nvPicPr>
          <p:cNvPr id="194" name="Google Shape;120;p6" descr="Google Shape;120;p6"/>
          <p:cNvPicPr>
            <a:picLocks noChangeAspect="1"/>
          </p:cNvPicPr>
          <p:nvPr/>
        </p:nvPicPr>
        <p:blipFill>
          <a:blip r:embed="rId2">
            <a:extLst/>
          </a:blip>
          <a:stretch>
            <a:fillRect/>
          </a:stretch>
        </p:blipFill>
        <p:spPr>
          <a:xfrm>
            <a:off x="678851" y="868327"/>
            <a:ext cx="6036905" cy="3449662"/>
          </a:xfrm>
          <a:prstGeom prst="rect">
            <a:avLst/>
          </a:prstGeom>
          <a:ln w="12700">
            <a:miter lim="400000"/>
          </a:ln>
        </p:spPr>
      </p:pic>
      <p:sp>
        <p:nvSpPr>
          <p:cNvPr id="195" name="7.) Moslty bookings are done by couples(bookings have two adults.)"/>
          <p:cNvSpPr txBox="1"/>
          <p:nvPr/>
        </p:nvSpPr>
        <p:spPr>
          <a:xfrm>
            <a:off x="694269" y="4680743"/>
            <a:ext cx="6006069"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latin typeface="Humnst777 Lt BT Light"/>
                <a:ea typeface="Humnst777 Lt BT Light"/>
                <a:cs typeface="Humnst777 Lt BT Light"/>
                <a:sym typeface="Humnst777 Lt BT Light"/>
              </a:defRPr>
            </a:lvl1pPr>
          </a:lstStyle>
          <a:p>
            <a:pPr/>
            <a:r>
              <a:t>7.) Moslty bookings are done by couples(bookings have two adults.)</a:t>
            </a:r>
          </a:p>
        </p:txBody>
      </p:sp>
      <p:pic>
        <p:nvPicPr>
          <p:cNvPr id="196" name="Google Shape;126;p6" descr="Google Shape;126;p6"/>
          <p:cNvPicPr>
            <a:picLocks noChangeAspect="1"/>
          </p:cNvPicPr>
          <p:nvPr/>
        </p:nvPicPr>
        <p:blipFill>
          <a:blip r:embed="rId3">
            <a:extLst/>
          </a:blip>
          <a:stretch>
            <a:fillRect/>
          </a:stretch>
        </p:blipFill>
        <p:spPr>
          <a:xfrm>
            <a:off x="7090735" y="2782171"/>
            <a:ext cx="5100823" cy="408065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Bodoni Bk BT Book"/>
        <a:ea typeface="Bodoni Bk BT Book"/>
        <a:cs typeface="Bodoni Bk BT Book"/>
      </a:majorFont>
      <a:minorFont>
        <a:latin typeface="Times Roman"/>
        <a:ea typeface="Times Roman"/>
        <a:cs typeface="Times Roman"/>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Times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Times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Bodoni Bk BT Book"/>
        <a:ea typeface="Bodoni Bk BT Book"/>
        <a:cs typeface="Bodoni Bk BT Book"/>
      </a:majorFont>
      <a:minorFont>
        <a:latin typeface="Times Roman"/>
        <a:ea typeface="Times Roman"/>
        <a:cs typeface="Times Roman"/>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Times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Times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